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5"/>
    <p:sldMasterId id="2147486054" r:id="rId6"/>
    <p:sldMasterId id="2147487589" r:id="rId7"/>
  </p:sldMasterIdLst>
  <p:notesMasterIdLst>
    <p:notesMasterId r:id="rId27"/>
  </p:notesMasterIdLst>
  <p:sldIdLst>
    <p:sldId id="700" r:id="rId8"/>
    <p:sldId id="740" r:id="rId9"/>
    <p:sldId id="654" r:id="rId10"/>
    <p:sldId id="665" r:id="rId11"/>
    <p:sldId id="710" r:id="rId12"/>
    <p:sldId id="746" r:id="rId13"/>
    <p:sldId id="749" r:id="rId14"/>
    <p:sldId id="752" r:id="rId15"/>
    <p:sldId id="742" r:id="rId16"/>
    <p:sldId id="755" r:id="rId17"/>
    <p:sldId id="697" r:id="rId18"/>
    <p:sldId id="745" r:id="rId19"/>
    <p:sldId id="693" r:id="rId20"/>
    <p:sldId id="256" r:id="rId21"/>
    <p:sldId id="504" r:id="rId22"/>
    <p:sldId id="703" r:id="rId23"/>
    <p:sldId id="506" r:id="rId24"/>
    <p:sldId id="701" r:id="rId25"/>
    <p:sldId id="692" r:id="rId2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E92"/>
    <a:srgbClr val="F0AC5A"/>
    <a:srgbClr val="3B339D"/>
    <a:srgbClr val="F57E1B"/>
    <a:srgbClr val="548FBF"/>
    <a:srgbClr val="D20EC9"/>
    <a:srgbClr val="008000"/>
    <a:srgbClr val="EEA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09F469-1FEC-4FFA-8BD5-DB016C27B557}" v="1" dt="2024-05-20T17:49:22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56" autoAdjust="0"/>
    <p:restoredTop sz="94925" autoAdjust="0"/>
  </p:normalViewPr>
  <p:slideViewPr>
    <p:cSldViewPr>
      <p:cViewPr varScale="1">
        <p:scale>
          <a:sx n="78" d="100"/>
          <a:sy n="78" d="100"/>
        </p:scale>
        <p:origin x="89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402"/>
    </p:cViewPr>
  </p:outlineViewPr>
  <p:notesTextViewPr>
    <p:cViewPr>
      <p:scale>
        <a:sx n="91" d="100"/>
        <a:sy n="91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2458" y="5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Abernathy" userId="95bb4034-fcd0-47c7-8f2f-13eafa935df1" providerId="ADAL" clId="{0309F469-1FEC-4FFA-8BD5-DB016C27B557}"/>
    <pc:docChg chg="addSld delSld modSld sldOrd">
      <pc:chgData name="Sarah Abernathy" userId="95bb4034-fcd0-47c7-8f2f-13eafa935df1" providerId="ADAL" clId="{0309F469-1FEC-4FFA-8BD5-DB016C27B557}" dt="2024-05-20T17:54:16.002" v="23"/>
      <pc:docMkLst>
        <pc:docMk/>
      </pc:docMkLst>
      <pc:sldChg chg="ord">
        <pc:chgData name="Sarah Abernathy" userId="95bb4034-fcd0-47c7-8f2f-13eafa935df1" providerId="ADAL" clId="{0309F469-1FEC-4FFA-8BD5-DB016C27B557}" dt="2024-05-20T17:52:59.225" v="3"/>
        <pc:sldMkLst>
          <pc:docMk/>
          <pc:sldMk cId="0" sldId="654"/>
        </pc:sldMkLst>
      </pc:sldChg>
      <pc:sldChg chg="del">
        <pc:chgData name="Sarah Abernathy" userId="95bb4034-fcd0-47c7-8f2f-13eafa935df1" providerId="ADAL" clId="{0309F469-1FEC-4FFA-8BD5-DB016C27B557}" dt="2024-05-20T17:49:20.501" v="0" actId="47"/>
        <pc:sldMkLst>
          <pc:docMk/>
          <pc:sldMk cId="0" sldId="742"/>
        </pc:sldMkLst>
      </pc:sldChg>
      <pc:sldChg chg="add ord">
        <pc:chgData name="Sarah Abernathy" userId="95bb4034-fcd0-47c7-8f2f-13eafa935df1" providerId="ADAL" clId="{0309F469-1FEC-4FFA-8BD5-DB016C27B557}" dt="2024-05-20T17:54:16.002" v="23"/>
        <pc:sldMkLst>
          <pc:docMk/>
          <pc:sldMk cId="102160700" sldId="742"/>
        </pc:sldMkLst>
      </pc:sldChg>
      <pc:sldChg chg="ord">
        <pc:chgData name="Sarah Abernathy" userId="95bb4034-fcd0-47c7-8f2f-13eafa935df1" providerId="ADAL" clId="{0309F469-1FEC-4FFA-8BD5-DB016C27B557}" dt="2024-05-20T17:53:31.080" v="11"/>
        <pc:sldMkLst>
          <pc:docMk/>
          <pc:sldMk cId="0" sldId="746"/>
        </pc:sldMkLst>
      </pc:sldChg>
      <pc:sldChg chg="ord">
        <pc:chgData name="Sarah Abernathy" userId="95bb4034-fcd0-47c7-8f2f-13eafa935df1" providerId="ADAL" clId="{0309F469-1FEC-4FFA-8BD5-DB016C27B557}" dt="2024-05-20T17:53:46.226" v="19"/>
        <pc:sldMkLst>
          <pc:docMk/>
          <pc:sldMk cId="265406014" sldId="752"/>
        </pc:sldMkLst>
      </pc:sldChg>
      <pc:sldChg chg="ord">
        <pc:chgData name="Sarah Abernathy" userId="95bb4034-fcd0-47c7-8f2f-13eafa935df1" providerId="ADAL" clId="{0309F469-1FEC-4FFA-8BD5-DB016C27B557}" dt="2024-05-20T17:54:08.520" v="21"/>
        <pc:sldMkLst>
          <pc:docMk/>
          <pc:sldMk cId="21825713" sldId="75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of 2025  budget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E7F-4DB0-8498-27C8E42840DD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E7F-4DB0-8498-27C8E42840D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CE7F-4DB0-8498-27C8E42840DD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CE7F-4DB0-8498-27C8E42840DD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E7F-4DB0-8498-27C8E42840D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A71-416F-B3A9-1A5C703FFCFF}"/>
              </c:ext>
            </c:extLst>
          </c:dPt>
          <c:dPt>
            <c:idx val="6"/>
            <c:bubble3D val="0"/>
            <c:spPr>
              <a:solidFill>
                <a:schemeClr val="bg1">
                  <a:lumMod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CE7F-4DB0-8498-27C8E42840D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7A71-416F-B3A9-1A5C703FFCFF}"/>
              </c:ext>
            </c:extLst>
          </c:dPt>
          <c:dLbls>
            <c:dLbl>
              <c:idx val="0"/>
              <c:layout>
                <c:manualLayout>
                  <c:x val="-3.7501822688830566E-2"/>
                  <c:y val="-0.104468430649445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7F-4DB0-8498-27C8E42840DD}"/>
                </c:ext>
              </c:extLst>
            </c:dLbl>
            <c:dLbl>
              <c:idx val="1"/>
              <c:layout>
                <c:manualLayout>
                  <c:x val="6.9668027607660155E-3"/>
                  <c:y val="1.7898075240594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7F-4DB0-8498-27C8E42840DD}"/>
                </c:ext>
              </c:extLst>
            </c:dLbl>
            <c:dLbl>
              <c:idx val="3"/>
              <c:layout>
                <c:manualLayout>
                  <c:x val="9.0783270146787207E-3"/>
                  <c:y val="-0.220958402926906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7F-4DB0-8498-27C8E42840D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K-12</c:v>
                </c:pt>
                <c:pt idx="1">
                  <c:v>Special Education</c:v>
                </c:pt>
                <c:pt idx="2">
                  <c:v>CTE/Adult education</c:v>
                </c:pt>
                <c:pt idx="3">
                  <c:v>Student Aid</c:v>
                </c:pt>
                <c:pt idx="4">
                  <c:v>Higher Education</c:v>
                </c:pt>
                <c:pt idx="5">
                  <c:v>IES Research/Statistics</c:v>
                </c:pt>
                <c:pt idx="6">
                  <c:v>Management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_(* #,##0.00_);_(* \(#,##0.00\);_(* "-"??_);_(@_)</c:formatCode>
                <c:ptCount val="8"/>
                <c:pt idx="0">
                  <c:v>0.35892330293942659</c:v>
                </c:pt>
                <c:pt idx="1">
                  <c:v>0.19029175722108224</c:v>
                </c:pt>
                <c:pt idx="2">
                  <c:v>2.7536636596529988E-2</c:v>
                </c:pt>
                <c:pt idx="3">
                  <c:v>0.32824205043526822</c:v>
                </c:pt>
                <c:pt idx="4">
                  <c:v>4.0588613819312065E-2</c:v>
                </c:pt>
                <c:pt idx="5">
                  <c:v>9.5916855869747318E-3</c:v>
                </c:pt>
                <c:pt idx="6">
                  <c:v>4.0989279166616072E-2</c:v>
                </c:pt>
                <c:pt idx="7">
                  <c:v>3.8366742347898924E-3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7F-4DB0-8498-27C8E42840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E38CA07-27A9-DC5B-F7D1-231D262E82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10979CF2-8818-E3B2-710D-EA48CD3AB78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25C24199-64B1-5EDF-CA48-ED65D8F4BE7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614B4486-5CD5-315A-7496-35C412CE97A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9300"/>
            <a:ext cx="58547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5CE99E66-27B8-9071-FE85-76302D58DCF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67A7542E-1F08-63B5-5367-492A92B465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B9B090F-700E-4F37-BBF8-325F3854A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0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0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0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0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cd.gov/sites/default/files/NCD_BrokenPromises_508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55911CF4-DEB3-C21B-57CF-2EA4C6635F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1B990B87-8B60-8C27-169D-309D4E19C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Update for 2024 and 2025, and footnote</a:t>
            </a: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35451B49-71E1-BBAA-772C-45C7FA2B38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8AFAC05-AABA-4CF0-A54F-5D560018AC9C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F6975EDB-E769-CCF2-4EB0-7FC65978B8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2550C5F4-46EE-5824-3F20-4D37A8B1B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90BCA4F7-93A6-CC33-E1AD-ADE07EEFEC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4225" indent="-3000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6500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89100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3288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304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76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48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20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86A3392-FCBC-482E-9AE1-08AA9A29CEC7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DF6FC760-6E28-E6FD-25A5-3D0F75235C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710F7E37-1EDB-0AD4-52F1-026024F982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AD6C2BAF-663D-E554-57A2-3F7C825D89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CDC32E7-DA39-4CA5-B8D4-5A1345EA02B7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75980006-CF57-C290-771E-C1615F6D1A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87848459-7305-5B99-FDFE-108F0518D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E8383307-1D97-67B9-598A-23F5A7E0D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4225" indent="-3000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6500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89100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3288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304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76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48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20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AA56987-631D-443A-B7B6-6D7BB5C98A87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B5FED49E-35B8-CFEC-B2C8-1D8323B902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89A1DB8C-A723-2D61-E4A1-EE177A499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32C64398-5856-7D23-68CE-62286164E2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4225" indent="-3000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6500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89100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3288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304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76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48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20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34CB76E-A7E0-43DC-955D-C3C35AE0C2BC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935FDC94-15C1-6BE5-8F0A-D4B57E332F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DB7F7911-9499-7EAE-17FB-EA6B2D500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E036C841-5198-6DB5-2291-7B080C45BE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4225" indent="-3000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6500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89100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3288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304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76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48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20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90112AA-E28D-410A-943D-0C1D03A5B6E4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C7D2465A-5300-5AEB-F0BE-57CEC9F51E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65F6A54B-B158-3546-6772-D1EB9EB9E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E44CE777-4B90-3B56-8D47-3F00F38E91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4225" indent="-3000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6500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89100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3288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304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76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48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20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73B79D4-335F-4FAE-BB33-64628ED4FD34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EBD0907E-D348-B62C-69A4-7AD576F5B9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22416DF5-4DE6-48A9-3A17-DFE8AF46E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A0C9B190-B9C1-ED26-0A70-E8B2F63FCF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4225" indent="-3000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6500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89100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3288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304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76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48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20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7382693-612E-4FCB-99A2-37B5EFB0301E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C6D0AE4A-A0F0-1E1F-022A-653FCA5D57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B0807A8E-54F9-A1DD-35DD-CE994E574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91106902-9237-CF3E-DB6F-25353B0C60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79F57A8-B69B-4A84-80D6-D573662B19AB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A19802B4-23D2-EC94-F604-FCA8C061D6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37018BF1-703F-E49D-0244-103971C5D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45563D54-75C3-28D3-CE63-EE8294F8CB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1050" indent="-2984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4913" indent="-2381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87513" indent="-2381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1700" indent="-2381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28900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6100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3300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0500" indent="-238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48C50B4-7F9B-4D57-B5DC-D33A5763B2D9}" type="slidenum">
              <a:rPr lang="en-US" altLang="en-US" smtClean="0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AC7A25E3-FEE3-5811-F766-BDDDAEA9FB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2A2A731D-BBEE-BE01-BF45-FCB7257530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40A21886-0D92-1113-CF60-303EF96A3E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299A513-4881-4C52-93C6-BCEE395624B5}" type="slidenum">
              <a:rPr lang="en-US" altLang="en-US" smtClean="0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9B090F-700E-4F37-BBF8-325F3854AEAB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373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13E08345-4F27-ED77-3B61-DE63761900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83CAE545-1A7A-C696-0AE0-58F62BA03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2E67F6AE-BDE9-BAB9-6A29-6E015B507C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4225" indent="-3000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6500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89100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3288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304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76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48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20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453E4B8-27E7-4881-86CA-F657F7D1FC6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878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10BB40-1662-4EAD-A40F-B19CCB278C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947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681FB2A3-93F4-895C-BEA4-2453D06407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98DB9E70-5E83-43CE-287A-E02E44EED9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NEED TO ADD 2024 LEVEL STILL</a:t>
            </a:r>
          </a:p>
          <a:p>
            <a:r>
              <a:rPr lang="en-US" altLang="en-US" dirty="0"/>
              <a:t>% of full funding, 1988-2017 from </a:t>
            </a:r>
            <a:r>
              <a:rPr lang="en-US" altLang="en-US" dirty="0">
                <a:hlinkClick r:id="rId3"/>
              </a:rPr>
              <a:t>https://ncd.gov/sites/default/files/NCD_BrokenPromises_508.pdf</a:t>
            </a:r>
            <a:endParaRPr lang="en-US" altLang="en-US" dirty="0"/>
          </a:p>
          <a:p>
            <a:r>
              <a:rPr lang="en-US" altLang="en-US" dirty="0"/>
              <a:t>% covered for 2023=2025 Pres in FY 25 CJ, table on page 25</a:t>
            </a:r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16494DB0-605D-E28A-4026-DA6A98011F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CA4E95D-37F3-4C4B-B4E7-9AE58CC3A916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41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4CC42D53-F5B5-9C76-DD34-9FE028341C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1FF45921-FCEC-463D-5E56-023724687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F0F3C6C9-97FE-CEE6-AD86-3A9C64B50A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84225" indent="-3000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06500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89100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3288" indent="-2397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304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76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48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20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3285A90-6B70-4E51-A2BF-B16A5A4C4017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ollege Pricing_Cover 2013.png">
            <a:extLst>
              <a:ext uri="{FF2B5EF4-FFF2-40B4-BE49-F238E27FC236}">
                <a16:creationId xmlns:a16="http://schemas.microsoft.com/office/drawing/2014/main" id="{906C6E0D-3519-0CA1-192A-875F4B23EC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09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E8341-DA4D-7181-E0F1-7CE0C2BE3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ABDE3F6-E20C-431F-B20B-1F77D0EBD341}" type="datetimeFigureOut">
              <a:rPr lang="en-US"/>
              <a:pPr>
                <a:defRPr/>
              </a:pPr>
              <a:t>5/20/2024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09AA8-9E2D-06CE-56FE-CDC136D4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76315-59F2-DA7F-7100-CA55F8305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4E8E5D-0AF6-4EBE-A5BF-85D92DD9AA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03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B46B45-BA42-D942-50A6-CF7624B0E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F8A5D4E-5DED-4D28-B385-F2BA4CC03BEC}" type="datetimeFigureOut">
              <a:rPr lang="en-US"/>
              <a:pPr>
                <a:defRPr/>
              </a:pPr>
              <a:t>5/20/2024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642E4E-D14B-1735-4669-F6FDDC23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5FC260-6B63-6871-4263-FB71C047C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0D90A4D-B21F-450D-A43E-C8211C1A86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10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0089B1-82F9-FA85-B24E-9EB284C40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77E304D-2921-443A-ADCC-0A4835701C80}" type="datetimeFigureOut">
              <a:rPr lang="en-US"/>
              <a:pPr>
                <a:defRPr/>
              </a:pPr>
              <a:t>5/20/2024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5DE6EB-FC37-3125-6F4A-60D6C7534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747879-AB15-2F1E-EB19-C61405B95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49B7BE1-6C34-498A-9887-BAB9ECFA37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081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769822-B678-EF7E-E768-FECC06EBA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33FBB0C-2A32-4999-9753-1F7D606693C0}" type="datetimeFigureOut">
              <a:rPr lang="en-US"/>
              <a:pPr>
                <a:defRPr/>
              </a:pPr>
              <a:t>5/20/2024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C5673D-987F-7576-0649-F89736825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CBFCB-36F2-072D-46DF-009F64792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B288724-0912-46FE-9322-CCCA79C9F8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503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696BB-75EC-4E87-958B-A4342F2E7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760969C-AC6C-4F5B-A5CA-278D12F86600}" type="datetimeFigureOut">
              <a:rPr lang="en-US"/>
              <a:pPr>
                <a:defRPr/>
              </a:pPr>
              <a:t>5/20/2024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FD80B-C385-2C27-A4FC-84042707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15C8F-2E60-D897-99CC-BABE8EE7E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5BA6B7D-3B67-4EA0-A47E-532C61E638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262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DCB8F-40F8-3F31-09C5-D3AFF09FF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3A70684-BCFB-488C-A3FD-56CAB8B0F33F}" type="datetimeFigureOut">
              <a:rPr lang="en-US"/>
              <a:pPr>
                <a:defRPr/>
              </a:pPr>
              <a:t>5/20/2024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10987-B1B5-E97A-BE09-FDC8E5E2C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76BFA3-4234-679C-4D84-5663139B4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DC74FF6-D6AB-47CE-91A6-5DE816A41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05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AD98-ACF8-4632-7D87-2437EB718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B78C2D4-A2F7-49BE-B9E8-678C3F51ACA3}" type="datetimeFigureOut">
              <a:rPr lang="en-US"/>
              <a:pPr>
                <a:defRPr/>
              </a:pPr>
              <a:t>5/20/2024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1D383-F84D-5A43-B8F0-1C9464E17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1BA77-B636-B551-838C-A40249607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754399C-3778-40D1-8F0F-86357CB2C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209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D9CD0-3B6D-EFC6-8F25-F36D7F5EE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C59222E-AD66-4493-9ADE-A270F9E1ED1D}" type="datetimeFigureOut">
              <a:rPr lang="en-US"/>
              <a:pPr>
                <a:defRPr/>
              </a:pPr>
              <a:t>5/20/2024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F2053-E867-3F9A-FF71-69FB7541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F1DE1-7989-A1E7-853C-B37FF4860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35F50A0-77E0-4F7D-8063-4282AE62CD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761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86279-D807-5832-E81B-828B02F63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2CB066C-B762-4658-91C1-079E709E2452}" type="datetimeFigureOut">
              <a:rPr lang="en-US"/>
              <a:pPr>
                <a:defRPr/>
              </a:pPr>
              <a:t>5/20/2024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76E54-7E49-57F3-8216-F2B6D77AB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C3CAB-2CA9-0DA2-5912-771A460F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D0996B9-24C7-4CA3-A088-4AB7A7FC59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295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9A0A5-1C48-9B82-4309-0424F7D1A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90C5887-2D78-4FAC-AFC6-B6B2C8CAC2C1}" type="datetimeFigureOut">
              <a:rPr lang="en-US"/>
              <a:pPr>
                <a:defRPr/>
              </a:pPr>
              <a:t>5/20/2024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1D068-9649-6B17-B8F0-80BCA2966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9F471-5241-1F97-07DB-10D833D23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8BD31E8-8B4C-48DE-AF05-80AE70151F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36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Pays II -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B-Logo-2013.png">
            <a:extLst>
              <a:ext uri="{FF2B5EF4-FFF2-40B4-BE49-F238E27FC236}">
                <a16:creationId xmlns:a16="http://schemas.microsoft.com/office/drawing/2014/main" id="{73AB4728-689A-9323-EB1A-F2513AAF6E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6624638"/>
            <a:ext cx="8112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323DDB-E4BB-4F49-ABA8-592521A91D96}"/>
              </a:ext>
            </a:extLst>
          </p:cNvPr>
          <p:cNvSpPr/>
          <p:nvPr userDrawn="1"/>
        </p:nvSpPr>
        <p:spPr>
          <a:xfrm>
            <a:off x="0" y="0"/>
            <a:ext cx="9144000" cy="177800"/>
          </a:xfrm>
          <a:prstGeom prst="rect">
            <a:avLst/>
          </a:prstGeom>
          <a:solidFill>
            <a:srgbClr val="003F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6A67C6-0732-3B15-EF61-45311CBE183C}"/>
              </a:ext>
            </a:extLst>
          </p:cNvPr>
          <p:cNvSpPr/>
          <p:nvPr userDrawn="1"/>
        </p:nvSpPr>
        <p:spPr>
          <a:xfrm>
            <a:off x="0" y="177800"/>
            <a:ext cx="9144000" cy="26988"/>
          </a:xfrm>
          <a:prstGeom prst="rect">
            <a:avLst/>
          </a:prstGeom>
          <a:solidFill>
            <a:srgbClr val="E681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95ADD2-2136-F2B3-9C24-0E093F65B6F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9063" y="6624638"/>
            <a:ext cx="2555875" cy="215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57200" eaLnBrk="1" hangingPunct="1">
              <a:defRPr/>
            </a:pPr>
            <a:r>
              <a:rPr lang="en-US" altLang="en-US" sz="1200" baseline="30000" dirty="0">
                <a:solidFill>
                  <a:srgbClr val="003F62"/>
                </a:solidFill>
                <a:latin typeface="Serifa Std 45 Light" pitchFamily="18" charset="0"/>
                <a:cs typeface="Arial" pitchFamily="34" charset="0"/>
              </a:rPr>
              <a:t>For detailed data, visit: </a:t>
            </a:r>
            <a:r>
              <a:rPr lang="en-US" altLang="en-US" sz="1200" b="1" baseline="30000" dirty="0">
                <a:solidFill>
                  <a:srgbClr val="003F62"/>
                </a:solidFill>
                <a:latin typeface="Serifa Std 45 Light" pitchFamily="18" charset="0"/>
                <a:cs typeface="Arial" pitchFamily="34" charset="0"/>
              </a:rPr>
              <a:t>trends.collegeboard.org.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4148"/>
            <a:ext cx="8229600" cy="727532"/>
          </a:xfrm>
        </p:spPr>
        <p:txBody>
          <a:bodyPr lIns="0" tIns="0" rIns="0" bIns="0" anchor="t">
            <a:noAutofit/>
          </a:bodyPr>
          <a:lstStyle>
            <a:lvl1pPr algn="ctr">
              <a:defRPr sz="2000" b="1" baseline="0">
                <a:latin typeface="Serifa Std 45 Light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95350" y="6191250"/>
            <a:ext cx="7562850" cy="18826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"/>
            </a:lvl1pPr>
            <a:lvl2pPr algn="l">
              <a:buNone/>
              <a:defRPr sz="900"/>
            </a:lvl2pPr>
            <a:lvl3pPr algn="l">
              <a:buNone/>
              <a:defRPr sz="900"/>
            </a:lvl3pPr>
            <a:lvl4pPr algn="l">
              <a:buNone/>
              <a:defRPr sz="900"/>
            </a:lvl4pPr>
            <a:lvl5pPr algn="l"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04448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C3605-DA2E-BA3D-99E1-3A7E89070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2835A67-CEDA-4F26-B527-5E1FEF33490A}" type="datetimeFigureOut">
              <a:rPr lang="en-US"/>
              <a:pPr>
                <a:defRPr/>
              </a:pPr>
              <a:t>5/20/2024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1332E-8505-BFD4-A795-F53C88DE5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43852-278B-EFD4-76B0-F40DE2638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3BA29F6-BE93-4725-BFF5-2C294BFB6D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640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46D80-BD58-3268-3F20-6C345EE32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EA04053-480A-4D1A-B3C3-62E2FF783F3D}" type="datetimeFigureOut">
              <a:rPr lang="en-US"/>
              <a:pPr>
                <a:defRPr/>
              </a:pPr>
              <a:t>5/20/2024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68851-7402-5EF4-3EBC-0E1803259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54F52E-6E92-0532-0DC1-0F52671A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2444B58-5112-403A-A3B4-14BAFAA832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121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34034A-8811-455E-243F-6A688AB85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D9DC340-0364-464D-8AAC-516AA7CC0AD2}" type="datetimeFigureOut">
              <a:rPr lang="en-US"/>
              <a:pPr>
                <a:defRPr/>
              </a:pPr>
              <a:t>5/20/2024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31326E-9937-C2EB-6303-CA3A730D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658EB0-7F08-EDB6-9264-228188D00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F8E4A16-FEB2-42F8-AB2B-98EAB723FE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619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D5F77F-AF44-4EC2-83C0-6AD8A2088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7076100-73E3-4DBA-936C-1C5B73AC47E8}" type="datetimeFigureOut">
              <a:rPr lang="en-US"/>
              <a:pPr>
                <a:defRPr/>
              </a:pPr>
              <a:t>5/20/2024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60809-CDED-3831-1947-9A6A8DC83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6493A-3739-AB1C-514F-EDAF8E40A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AAD961C-694C-4C2F-9105-BBF4A4443F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445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A015AD-3341-A61E-C21D-79FD34B0D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06B9138-DCC2-4955-95FD-3ED72C7A6D73}" type="datetimeFigureOut">
              <a:rPr lang="en-US"/>
              <a:pPr>
                <a:defRPr/>
              </a:pPr>
              <a:t>5/20/2024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504DC-35A4-791F-C447-365A8616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03CAC-7E34-A3AE-726A-F28D2C85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F31285F-519F-4ECB-B68F-BBE556A79A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799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08F82-596B-5985-2D9A-140D213CD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5CDE0CE-F846-40BB-9622-C01C111C5C6C}" type="datetimeFigureOut">
              <a:rPr lang="en-US"/>
              <a:pPr>
                <a:defRPr/>
              </a:pPr>
              <a:t>5/20/2024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644A76-91BA-AE42-6795-C54766F68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4413D-CA2F-A8A9-D755-32CC1ABF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4B2E2D1-29A4-4461-B5C2-359765DF55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058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028B0A-DE59-D7F1-EB3E-1ECF73CFD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7FAE20B-2CD5-4DF2-A9CC-C116300DD4CB}" type="datetimeFigureOut">
              <a:rPr lang="en-US"/>
              <a:pPr>
                <a:defRPr/>
              </a:pPr>
              <a:t>5/20/2024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128E8-FF5D-A542-7B4D-E5874E479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7E80D-FE3C-B4BF-2450-2990D13D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E58234-D30C-4049-8311-A1934A4EAE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9867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A1D01-F93F-7173-D417-22006D257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52A2BEB-BC08-4D23-BEB8-5234DACC3FDC}" type="datetimeFigureOut">
              <a:rPr lang="en-US"/>
              <a:pPr>
                <a:defRPr/>
              </a:pPr>
              <a:t>5/20/2024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0D4D0-FD1C-022F-B62A-620A80600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180D2-D57D-188C-2A67-8F3F0F0FE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9CCBF4B-E4F0-46DE-AF8B-845B58A78C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011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03310-F81B-082C-8B07-8986E025A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085604D-6762-4254-928B-616C55710281}" type="datetimeFigureOut">
              <a:rPr lang="en-US"/>
              <a:pPr>
                <a:defRPr/>
              </a:pPr>
              <a:t>5/20/2024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BFCB3-18B8-8D28-DE8C-B0B3DB153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439A7-00F7-16DF-55FB-6D9E52FF9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9601A7F-BBD2-49E3-B8B3-E0FEE505C0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5541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 Content Slide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5" y="443567"/>
            <a:ext cx="5012437" cy="569361"/>
          </a:xfrm>
          <a:prstGeom prst="rect">
            <a:avLst/>
          </a:prstGeom>
          <a:noFill/>
        </p:spPr>
        <p:txBody>
          <a:bodyPr lIns="0" tIns="228575" rIns="0" bIns="0">
            <a:spAutoFit/>
          </a:bodyPr>
          <a:lstStyle>
            <a:lvl1pPr marL="0" indent="0">
              <a:buNone/>
              <a:defRPr sz="2200" b="1">
                <a:solidFill>
                  <a:srgbClr val="006298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809370-92DA-3CA0-26A2-C4F22827E8F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742113" y="6283325"/>
            <a:ext cx="2133600" cy="365125"/>
          </a:xfrm>
        </p:spPr>
        <p:txBody>
          <a:bodyPr lIns="91430" tIns="45715" rIns="91430" bIns="45715" anchor="t"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9C7FA2B-0C58-47A2-9BBD-CF2E3C09DD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96009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7A2C98-812B-0072-B43D-FAD50C9DBA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D739DD-8CA2-E9B8-0563-51FFB77ED1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041BBD-E4E7-7552-CC20-7F07469DCA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8370B9A-5FD1-4844-9898-CD61F830AE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27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B98116F-E2AC-2664-C19D-30219B0FDB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5729EE9-F319-7641-271C-C20158AB92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BF18690-D999-0C81-E241-02FE61E73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14B232E-3EB0-4A56-A898-533230C886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809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1C27E-86FD-9A4B-167C-82A463158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hangingPunct="1">
              <a:defRPr>
                <a:solidFill>
                  <a:prstClr val="black"/>
                </a:solidFill>
                <a:ea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0A826E9-BDCA-5954-AB39-1EB73DEFBD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05800" y="15875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ECDE6E02-2432-40E1-9F81-770255C578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082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 Content Slide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0044" y="443567"/>
            <a:ext cx="5012437" cy="907941"/>
          </a:xfrm>
          <a:prstGeom prst="rect">
            <a:avLst/>
          </a:prstGeom>
          <a:noFill/>
        </p:spPr>
        <p:txBody>
          <a:bodyPr lIns="0" tIns="228600" rIns="0" bIns="0">
            <a:spAutoFit/>
          </a:bodyPr>
          <a:lstStyle>
            <a:lvl1pPr marL="0" indent="0">
              <a:buNone/>
              <a:defRPr sz="2200" b="1">
                <a:solidFill>
                  <a:srgbClr val="006298"/>
                </a:solidFill>
                <a:latin typeface="Roboto Slab" charset="0"/>
                <a:ea typeface="Roboto Slab" charset="0"/>
                <a:cs typeface="Roboto Slab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F596E1C-6DA9-F8E8-B713-CBC04FFA858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742113" y="62833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91847A4-19B4-4998-B418-2466AFF7A6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11408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BD428-DA7F-079B-49B0-A6131B83C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4B22293-900E-475C-BFE2-84156D439ACF}" type="datetimeFigureOut">
              <a:rPr lang="en-US"/>
              <a:pPr>
                <a:defRPr/>
              </a:pPr>
              <a:t>5/20/2024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1EFAB-C29B-A6DF-1905-C31F3FDA9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3D0C3-44EA-7B8C-BFB3-1B5724F9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C13A450-E0D2-4AE6-B5D6-AB525F6574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72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EF5AF-B8BE-FE10-4A67-B022A6081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D172C95-329D-427C-ADC3-347EFB5B26AE}" type="datetimeFigureOut">
              <a:rPr lang="en-US"/>
              <a:pPr>
                <a:defRPr/>
              </a:pPr>
              <a:t>5/20/2024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F132-4945-BD27-E913-07A716EB3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0340B-DB59-A75F-F235-90A642C7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06FE07-82B3-46B4-B307-549D1ADF93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318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CC97E-8EE7-5501-233C-BE967FD1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5C58782-AA64-43E9-A584-5E85F4C0ED50}" type="datetimeFigureOut">
              <a:rPr lang="en-US"/>
              <a:pPr>
                <a:defRPr/>
              </a:pPr>
              <a:t>5/20/2024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B6DE0-A71A-2D49-4F59-9DBC9A84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B7E39-E465-77B7-F7BC-09A42A680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842EDE2-0E0F-499A-9BC0-F696EF1896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01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AB57C2D-97BD-B1CF-691E-DACDC7C3DCC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239280D-8074-6081-A6B9-9516C328FE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707" r:id="rId1"/>
    <p:sldLayoutId id="2147492708" r:id="rId2"/>
    <p:sldLayoutId id="2147492709" r:id="rId3"/>
    <p:sldLayoutId id="2147492710" r:id="rId4"/>
    <p:sldLayoutId id="2147492711" r:id="rId5"/>
    <p:sldLayoutId id="2147492712" r:id="rId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800" kern="1200">
          <a:solidFill>
            <a:srgbClr val="004061"/>
          </a:solidFill>
          <a:latin typeface="Rockwell"/>
          <a:ea typeface="ＭＳ Ｐゴシック" pitchFamily="34" charset="-128"/>
          <a:cs typeface="Rockwel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004061"/>
          </a:solidFill>
          <a:latin typeface="Rockwell" charset="0"/>
          <a:ea typeface="ＭＳ Ｐゴシック" pitchFamily="34" charset="-128"/>
          <a:cs typeface="Rockwel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004061"/>
          </a:solidFill>
          <a:latin typeface="Rockwell" charset="0"/>
          <a:ea typeface="ＭＳ Ｐゴシック" pitchFamily="34" charset="-128"/>
          <a:cs typeface="Rockwel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004061"/>
          </a:solidFill>
          <a:latin typeface="Rockwell" charset="0"/>
          <a:ea typeface="ＭＳ Ｐゴシック" pitchFamily="34" charset="-128"/>
          <a:cs typeface="Rockwel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004061"/>
          </a:solidFill>
          <a:latin typeface="Rockwell" charset="0"/>
          <a:ea typeface="ＭＳ Ｐゴシック" pitchFamily="34" charset="-128"/>
          <a:cs typeface="Rockwel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>
          <a:solidFill>
            <a:srgbClr val="004061"/>
          </a:solidFill>
          <a:latin typeface="Rockwell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>
          <a:solidFill>
            <a:srgbClr val="004061"/>
          </a:solidFill>
          <a:latin typeface="Rockwell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>
          <a:solidFill>
            <a:srgbClr val="004061"/>
          </a:solidFill>
          <a:latin typeface="Rockwell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>
          <a:solidFill>
            <a:srgbClr val="004061"/>
          </a:solidFill>
          <a:latin typeface="Rockwel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0406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elvetica"/>
          <a:ea typeface="ＭＳ Ｐゴシック" pitchFamily="34" charset="-128"/>
          <a:cs typeface="Helvetic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elvetica"/>
          <a:ea typeface="ＭＳ Ｐゴシック" pitchFamily="34" charset="-128"/>
          <a:cs typeface="Helvetic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/>
          <a:ea typeface="ＭＳ Ｐゴシック" pitchFamily="34" charset="-128"/>
          <a:cs typeface="Helvetic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"/>
          <a:ea typeface="ＭＳ Ｐゴシック" pitchFamily="34" charset="-128"/>
          <a:cs typeface="Helvetic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"/>
          <a:ea typeface="ＭＳ Ｐゴシック" pitchFamily="34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57A51B6D-9D81-D73B-535B-BA03D80D6C2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CF28A187-6BAF-DA96-F206-4A344129B2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859D7-A4C0-DE96-396D-25D8DEE3F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1F11A137-0B9F-41A9-A317-93CE9801EB19}" type="datetimeFigureOut">
              <a:rPr lang="en-US"/>
              <a:pPr>
                <a:defRPr/>
              </a:pPr>
              <a:t>5/20/2024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E57F3-1577-7B58-1BD8-900652DC20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3FDBF-3246-96A2-819F-413C193E2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289A09F-14D6-40A2-B64A-2BAB5EF2EE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713" r:id="rId1"/>
    <p:sldLayoutId id="2147492714" r:id="rId2"/>
    <p:sldLayoutId id="2147492715" r:id="rId3"/>
    <p:sldLayoutId id="2147492716" r:id="rId4"/>
    <p:sldLayoutId id="2147492717" r:id="rId5"/>
    <p:sldLayoutId id="2147492718" r:id="rId6"/>
    <p:sldLayoutId id="2147492719" r:id="rId7"/>
    <p:sldLayoutId id="2147492720" r:id="rId8"/>
    <p:sldLayoutId id="2147492721" r:id="rId9"/>
    <p:sldLayoutId id="2147492722" r:id="rId10"/>
    <p:sldLayoutId id="21474927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AB746EE6-82F7-4FBC-3A58-F0380B88B37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DEAEDE5B-3C00-110B-8F8F-9DF75DC473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12EB9-AA3C-57E2-1F62-0458EC3D53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CE3A5AF6-2116-490A-85A8-62264D9996D8}" type="datetimeFigureOut">
              <a:rPr lang="en-US"/>
              <a:pPr>
                <a:defRPr/>
              </a:pPr>
              <a:t>5/20/2024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E52A6-0132-442E-DFDD-E6CC01312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7025A-0B17-96FB-BCC0-A02731AA6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1555F7-5070-453F-9DEE-9640F7000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724" r:id="rId1"/>
    <p:sldLayoutId id="2147492725" r:id="rId2"/>
    <p:sldLayoutId id="2147492726" r:id="rId3"/>
    <p:sldLayoutId id="2147492727" r:id="rId4"/>
    <p:sldLayoutId id="2147492728" r:id="rId5"/>
    <p:sldLayoutId id="2147492729" r:id="rId6"/>
    <p:sldLayoutId id="2147492730" r:id="rId7"/>
    <p:sldLayoutId id="2147492731" r:id="rId8"/>
    <p:sldLayoutId id="2147492732" r:id="rId9"/>
    <p:sldLayoutId id="2147492733" r:id="rId10"/>
    <p:sldLayoutId id="2147492734" r:id="rId11"/>
    <p:sldLayoutId id="21474927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jpeg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4.jpeg"/><Relationship Id="rId4" Type="http://schemas.openxmlformats.org/officeDocument/2006/relationships/hyperlink" Target="https://www.acf.hhs.gov/sites/default/files/documents/ohs/report-to-congres-hs-eligibility-2022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navigatorresearch.org/vast-majorities-of-americans-intensely-support-increasing-funding-for-programs/" TargetMode="External"/><Relationship Id="rId3" Type="http://schemas.openxmlformats.org/officeDocument/2006/relationships/oleObject" Target="../embeddings/oleObject2.bin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eg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jpe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jpe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nces.ed.gov/programs/digest/d23/tables/dt23_235.10.asp?current=yes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Content Placeholder 3">
            <a:extLst>
              <a:ext uri="{FF2B5EF4-FFF2-40B4-BE49-F238E27FC236}">
                <a16:creationId xmlns:a16="http://schemas.microsoft.com/office/drawing/2014/main" id="{9532FFB2-C8A2-9052-4D54-1B49B099E6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804555"/>
              </p:ext>
            </p:extLst>
          </p:nvPr>
        </p:nvGraphicFramePr>
        <p:xfrm>
          <a:off x="57150" y="1168400"/>
          <a:ext cx="8858250" cy="548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3075372" imgH="2204204" progId="Excel.Chart.8">
                  <p:embed/>
                </p:oleObj>
              </mc:Choice>
              <mc:Fallback>
                <p:oleObj name="Chart" r:id="rId3" imgW="3075372" imgH="2204204" progId="Excel.Chart.8">
                  <p:embed/>
                  <p:pic>
                    <p:nvPicPr>
                      <p:cNvPr id="54274" name="Content Placeholder 3">
                        <a:extLst>
                          <a:ext uri="{FF2B5EF4-FFF2-40B4-BE49-F238E27FC236}">
                            <a16:creationId xmlns:a16="http://schemas.microsoft.com/office/drawing/2014/main" id="{9532FFB2-C8A2-9052-4D54-1B49B099E645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1168400"/>
                        <a:ext cx="8858250" cy="548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5" name="TextBox 7">
            <a:extLst>
              <a:ext uri="{FF2B5EF4-FFF2-40B4-BE49-F238E27FC236}">
                <a16:creationId xmlns:a16="http://schemas.microsoft.com/office/drawing/2014/main" id="{FF257B5B-B7FC-5263-2BD6-196FE16E5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038" y="6313488"/>
            <a:ext cx="6938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</a:rPr>
              <a:t>2017, 2019, 2020, 2021, 2022 &amp; 2023 totals reflect rescissions of Pell Grant funds </a:t>
            </a:r>
          </a:p>
        </p:txBody>
      </p:sp>
      <p:pic>
        <p:nvPicPr>
          <p:cNvPr id="54276" name="Picture 6" descr="C:\Users\abernathy\AppData\Local\Microsoft\Windows\INetCache\Content.Outlook\L0E1DYNA\CEF_Logo.jpg">
            <a:extLst>
              <a:ext uri="{FF2B5EF4-FFF2-40B4-BE49-F238E27FC236}">
                <a16:creationId xmlns:a16="http://schemas.microsoft.com/office/drawing/2014/main" id="{54E7214B-6C2C-914C-1E67-8E1F0583F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129338"/>
            <a:ext cx="16081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D9A0D8A-6431-7CA5-5CC6-24B1C5123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" y="200025"/>
            <a:ext cx="9001125" cy="11096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100" b="1" dirty="0">
                <a:solidFill>
                  <a:srgbClr val="002060"/>
                </a:solidFill>
              </a:rPr>
              <a:t>President’s FY 2025 Budget Increases Education Funding, </a:t>
            </a:r>
            <a:br>
              <a:rPr lang="en-US" sz="3100" b="1" dirty="0">
                <a:solidFill>
                  <a:srgbClr val="002060"/>
                </a:solidFill>
              </a:rPr>
            </a:br>
            <a:r>
              <a:rPr lang="en-US" sz="3100" b="1" dirty="0">
                <a:solidFill>
                  <a:srgbClr val="002060"/>
                </a:solidFill>
              </a:rPr>
              <a:t>But Total Remains Below the 2011 Inflation-Adjusted Level</a:t>
            </a:r>
            <a:br>
              <a:rPr lang="en-US" sz="3000" b="1" dirty="0">
                <a:solidFill>
                  <a:srgbClr val="002060"/>
                </a:solidFill>
              </a:rPr>
            </a:br>
            <a:r>
              <a:rPr lang="en-US" sz="1650" b="1" dirty="0">
                <a:solidFill>
                  <a:srgbClr val="002060"/>
                </a:solidFill>
              </a:rPr>
              <a:t>(Department of Education Discretionary Funding in Billions of Dollars)</a:t>
            </a:r>
            <a:endParaRPr lang="en-US" sz="16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Content Placeholder 5">
            <a:extLst>
              <a:ext uri="{FF2B5EF4-FFF2-40B4-BE49-F238E27FC236}">
                <a16:creationId xmlns:a16="http://schemas.microsoft.com/office/drawing/2014/main" id="{5170A610-4852-BE85-1AD4-01AA503D86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877633"/>
              </p:ext>
            </p:extLst>
          </p:nvPr>
        </p:nvGraphicFramePr>
        <p:xfrm>
          <a:off x="179387" y="1519238"/>
          <a:ext cx="8742363" cy="493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8762959" imgH="4969368" progId="Excel.Chart.8">
                  <p:embed/>
                </p:oleObj>
              </mc:Choice>
              <mc:Fallback>
                <p:oleObj name="Chart" r:id="rId3" imgW="8762959" imgH="4969368" progId="Excel.Chart.8">
                  <p:embed/>
                  <p:pic>
                    <p:nvPicPr>
                      <p:cNvPr id="69634" name="Content Placeholder 5">
                        <a:extLst>
                          <a:ext uri="{FF2B5EF4-FFF2-40B4-BE49-F238E27FC236}">
                            <a16:creationId xmlns:a16="http://schemas.microsoft.com/office/drawing/2014/main" id="{5170A610-4852-BE85-1AD4-01AA503D86A6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7" y="1519238"/>
                        <a:ext cx="8742363" cy="493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9635" name="Picture 6" descr="C:\Users\abernathy\AppData\Local\Microsoft\Windows\INetCache\Content.Outlook\L0E1DYNA\CEF_Logo.jpg">
            <a:extLst>
              <a:ext uri="{FF2B5EF4-FFF2-40B4-BE49-F238E27FC236}">
                <a16:creationId xmlns:a16="http://schemas.microsoft.com/office/drawing/2014/main" id="{3595B164-592B-30D2-883D-96E921E70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6162675"/>
            <a:ext cx="16081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Box 2">
            <a:extLst>
              <a:ext uri="{FF2B5EF4-FFF2-40B4-BE49-F238E27FC236}">
                <a16:creationId xmlns:a16="http://schemas.microsoft.com/office/drawing/2014/main" id="{38673B3C-0B42-7BBE-BF55-090B5BC66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469063"/>
            <a:ext cx="31035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Source: CRS and ED funding history</a:t>
            </a:r>
          </a:p>
        </p:txBody>
      </p:sp>
      <p:sp>
        <p:nvSpPr>
          <p:cNvPr id="69637" name="Title 1">
            <a:extLst>
              <a:ext uri="{FF2B5EF4-FFF2-40B4-BE49-F238E27FC236}">
                <a16:creationId xmlns:a16="http://schemas.microsoft.com/office/drawing/2014/main" id="{55C4E9F2-B2FD-2BBA-D937-3E40201F7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3" y="207168"/>
            <a:ext cx="8813800" cy="1325563"/>
          </a:xfrm>
        </p:spPr>
        <p:txBody>
          <a:bodyPr/>
          <a:lstStyle/>
          <a:p>
            <a:r>
              <a:rPr lang="en-US" altLang="en-US" sz="3000" b="1" dirty="0">
                <a:solidFill>
                  <a:srgbClr val="002060"/>
                </a:solidFill>
              </a:rPr>
              <a:t>Special Education: </a:t>
            </a:r>
            <a:r>
              <a:rPr lang="en-US" altLang="en-US" sz="3000" dirty="0">
                <a:solidFill>
                  <a:srgbClr val="002060"/>
                </a:solidFill>
              </a:rPr>
              <a:t>Federal Share Just 1/4 of “Full Funding” Despite President’s 2025 Funding Increase, Leaving Cost Burden to State and Local Budgets</a:t>
            </a:r>
          </a:p>
        </p:txBody>
      </p:sp>
    </p:spTree>
    <p:extLst>
      <p:ext uri="{BB962C8B-B14F-4D97-AF65-F5344CB8AC3E}">
        <p14:creationId xmlns:p14="http://schemas.microsoft.com/office/powerpoint/2010/main" val="21825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CC24-7365-45B3-288C-1D2ABC948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2225"/>
            <a:ext cx="8915400" cy="13874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+mn-lt"/>
              </a:rPr>
              <a:t>Despite Requested Increase, Maximum Pell Grant No Longer Covers Much of Average Cost of College</a:t>
            </a:r>
          </a:p>
        </p:txBody>
      </p:sp>
      <p:sp>
        <p:nvSpPr>
          <p:cNvPr id="71683" name="TextBox 4">
            <a:extLst>
              <a:ext uri="{FF2B5EF4-FFF2-40B4-BE49-F238E27FC236}">
                <a16:creationId xmlns:a16="http://schemas.microsoft.com/office/drawing/2014/main" id="{D1C4F754-FFAA-79A7-3085-BDD7D933A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400800"/>
            <a:ext cx="6089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406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Source: College Board “Trends in College Pricing 2023” and ED</a:t>
            </a:r>
          </a:p>
        </p:txBody>
      </p:sp>
      <p:graphicFrame>
        <p:nvGraphicFramePr>
          <p:cNvPr id="71684" name="Chart 2">
            <a:extLst>
              <a:ext uri="{FF2B5EF4-FFF2-40B4-BE49-F238E27FC236}">
                <a16:creationId xmlns:a16="http://schemas.microsoft.com/office/drawing/2014/main" id="{2614E148-046A-73DA-DEAD-C940264A15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0749230"/>
              </p:ext>
            </p:extLst>
          </p:nvPr>
        </p:nvGraphicFramePr>
        <p:xfrm>
          <a:off x="180975" y="1222375"/>
          <a:ext cx="8551863" cy="511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342462" imgH="5589784" progId="Excel.Chart.8">
                  <p:embed/>
                </p:oleObj>
              </mc:Choice>
              <mc:Fallback>
                <p:oleObj name="Chart" r:id="rId3" imgW="7342462" imgH="5589784" progId="Excel.Chart.8">
                  <p:embed/>
                  <p:pic>
                    <p:nvPicPr>
                      <p:cNvPr id="71684" name="Chart 2">
                        <a:extLst>
                          <a:ext uri="{FF2B5EF4-FFF2-40B4-BE49-F238E27FC236}">
                            <a16:creationId xmlns:a16="http://schemas.microsoft.com/office/drawing/2014/main" id="{2614E148-046A-73DA-DEAD-C940264A152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1222375"/>
                        <a:ext cx="8551863" cy="511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685" name="Picture 4" descr="C:\Users\abernathy\AppData\Local\Microsoft\Windows\INetCache\Content.Outlook\L0E1DYNA\CEF_Logo.jpg">
            <a:extLst>
              <a:ext uri="{FF2B5EF4-FFF2-40B4-BE49-F238E27FC236}">
                <a16:creationId xmlns:a16="http://schemas.microsoft.com/office/drawing/2014/main" id="{BC89509C-039F-9E44-7200-3301932EC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43625"/>
            <a:ext cx="16081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36EE88-07D1-AC9E-8BA3-4646404BFBE8}"/>
              </a:ext>
            </a:extLst>
          </p:cNvPr>
          <p:cNvSpPr txBox="1"/>
          <p:nvPr/>
        </p:nvSpPr>
        <p:spPr>
          <a:xfrm>
            <a:off x="7620000" y="1981200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</a:t>
            </a:r>
            <a:r>
              <a:rPr lang="en-US" sz="2000" dirty="0">
                <a:latin typeface="+mn-lt"/>
              </a:rPr>
              <a:t>24,030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CADAE-3661-8EBE-17A9-E624B8B2E8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338" y="0"/>
            <a:ext cx="8839200" cy="1381125"/>
          </a:xfrm>
        </p:spPr>
        <p:txBody>
          <a:bodyPr/>
          <a:lstStyle/>
          <a:p>
            <a:pPr algn="ctr">
              <a:defRPr/>
            </a:pPr>
            <a:r>
              <a:rPr lang="en-US" sz="3400" dirty="0">
                <a:solidFill>
                  <a:srgbClr val="002060"/>
                </a:solidFill>
                <a:latin typeface="+mn-lt"/>
                <a:ea typeface="ＭＳ Ｐゴシック" pitchFamily="34" charset="-128"/>
                <a:cs typeface="Rockwell"/>
              </a:rPr>
              <a:t>Almost One-Third of Undergraduates Receive </a:t>
            </a:r>
          </a:p>
          <a:p>
            <a:pPr algn="ctr">
              <a:defRPr/>
            </a:pPr>
            <a:r>
              <a:rPr lang="en-US" sz="3400" dirty="0">
                <a:solidFill>
                  <a:srgbClr val="002060"/>
                </a:solidFill>
                <a:latin typeface="+mn-lt"/>
                <a:ea typeface="ＭＳ Ｐゴシック" pitchFamily="34" charset="-128"/>
                <a:cs typeface="Rockwell"/>
              </a:rPr>
              <a:t>Pell Grants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4439B5-10CA-F8E5-0F6D-BE6753E9B254}"/>
              </a:ext>
            </a:extLst>
          </p:cNvPr>
          <p:cNvSpPr/>
          <p:nvPr/>
        </p:nvSpPr>
        <p:spPr>
          <a:xfrm>
            <a:off x="1371600" y="6430963"/>
            <a:ext cx="6850063" cy="306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  <a:ea typeface="Roboto Slab" pitchFamily="2" charset="0"/>
              </a:rPr>
              <a:t>Source: The College Board, Trends in College Pricing and Student Aid 2023, Figure SA- 17A.</a:t>
            </a:r>
          </a:p>
        </p:txBody>
      </p:sp>
      <p:pic>
        <p:nvPicPr>
          <p:cNvPr id="38916" name="object 3">
            <a:extLst>
              <a:ext uri="{FF2B5EF4-FFF2-40B4-BE49-F238E27FC236}">
                <a16:creationId xmlns:a16="http://schemas.microsoft.com/office/drawing/2014/main" id="{24E41290-08CB-4D87-DEA8-9B1EB6FC0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34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D81AD5-E83A-BBF2-DCD9-EAF5F1C31D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00" y="82550"/>
            <a:ext cx="9131300" cy="1449628"/>
          </a:xfrm>
        </p:spPr>
        <p:txBody>
          <a:bodyPr/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  <a:latin typeface="+mn-lt"/>
                <a:ea typeface="ＭＳ Ｐゴシック" pitchFamily="34" charset="-128"/>
              </a:rPr>
              <a:t>Federal Support Falls to 51% of </a:t>
            </a:r>
          </a:p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  <a:latin typeface="+mn-lt"/>
                <a:ea typeface="ＭＳ Ｐゴシック" pitchFamily="34" charset="-128"/>
              </a:rPr>
              <a:t>Smaller Total of Undergraduate Student Aid</a:t>
            </a:r>
          </a:p>
        </p:txBody>
      </p:sp>
      <p:sp>
        <p:nvSpPr>
          <p:cNvPr id="40963" name="TextBox 9">
            <a:extLst>
              <a:ext uri="{FF2B5EF4-FFF2-40B4-BE49-F238E27FC236}">
                <a16:creationId xmlns:a16="http://schemas.microsoft.com/office/drawing/2014/main" id="{EC88E495-1890-0167-63E6-C32EFA2AC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" y="6357938"/>
            <a:ext cx="7007225" cy="3381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406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dirty="0">
                <a:latin typeface="+mj-lt"/>
              </a:rPr>
              <a:t>Source: College Board, Trends in College Pricing and Student Aid 2023, Figure SA-3</a:t>
            </a:r>
          </a:p>
        </p:txBody>
      </p:sp>
      <p:sp>
        <p:nvSpPr>
          <p:cNvPr id="40964" name="Rectangle 6">
            <a:extLst>
              <a:ext uri="{FF2B5EF4-FFF2-40B4-BE49-F238E27FC236}">
                <a16:creationId xmlns:a16="http://schemas.microsoft.com/office/drawing/2014/main" id="{385FABB8-FD39-6F04-59D0-8601A6D63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" y="314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0406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40965" name="Image 1">
            <a:extLst>
              <a:ext uri="{FF2B5EF4-FFF2-40B4-BE49-F238E27FC236}">
                <a16:creationId xmlns:a16="http://schemas.microsoft.com/office/drawing/2014/main" id="{8B49D66A-F929-A94D-DA69-7EBFD3FB7AE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585293"/>
            <a:ext cx="88106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7">
            <a:extLst>
              <a:ext uri="{FF2B5EF4-FFF2-40B4-BE49-F238E27FC236}">
                <a16:creationId xmlns:a16="http://schemas.microsoft.com/office/drawing/2014/main" id="{05AB5522-23ED-2AC8-3108-63B92B904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5486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0406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object 3">
            <a:extLst>
              <a:ext uri="{FF2B5EF4-FFF2-40B4-BE49-F238E27FC236}">
                <a16:creationId xmlns:a16="http://schemas.microsoft.com/office/drawing/2014/main" id="{788AA73E-25AC-96B0-2ADC-56C9F80F7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91916"/>
            <a:ext cx="8229600" cy="490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3E051F-39F7-CD4D-DE69-97764D662760}"/>
              </a:ext>
            </a:extLst>
          </p:cNvPr>
          <p:cNvSpPr txBox="1">
            <a:spLocks/>
          </p:cNvSpPr>
          <p:nvPr/>
        </p:nvSpPr>
        <p:spPr>
          <a:xfrm>
            <a:off x="0" y="28575"/>
            <a:ext cx="9144000" cy="8096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061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Helvetica"/>
                <a:ea typeface="ＭＳ Ｐゴシック" pitchFamily="34" charset="-128"/>
                <a:cs typeface="Helvetic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Helvetica"/>
                <a:ea typeface="ＭＳ Ｐゴシック" pitchFamily="34" charset="-128"/>
                <a:cs typeface="Helvetic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ＭＳ Ｐゴシック" pitchFamily="34" charset="-128"/>
                <a:cs typeface="Helvetic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ＭＳ Ｐゴシック" pitchFamily="34" charset="-128"/>
                <a:cs typeface="Helvetic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ＭＳ Ｐゴシック" pitchFamily="34" charset="-128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rgbClr val="002060"/>
                </a:solidFill>
                <a:latin typeface="+mn-lt"/>
                <a:cs typeface="Roboto Slab" charset="0"/>
              </a:rPr>
              <a:t>Amount of Federal Grants is Shrinking: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rgbClr val="002060"/>
                </a:solidFill>
                <a:latin typeface="+mn-lt"/>
                <a:cs typeface="Roboto Slab" charset="0"/>
              </a:rPr>
              <a:t>Now Just 26% of Smaller Total of All Grant Aid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rgbClr val="002060"/>
                </a:solidFill>
                <a:latin typeface="+mn-lt"/>
                <a:cs typeface="Rockwell"/>
              </a:rPr>
              <a:t>Data from 2002-03 to 2022-23</a:t>
            </a:r>
          </a:p>
        </p:txBody>
      </p:sp>
      <p:sp>
        <p:nvSpPr>
          <p:cNvPr id="43012" name="Rectangle 6">
            <a:extLst>
              <a:ext uri="{FF2B5EF4-FFF2-40B4-BE49-F238E27FC236}">
                <a16:creationId xmlns:a16="http://schemas.microsoft.com/office/drawing/2014/main" id="{30CE4DFB-314B-B0B8-3002-4BCF33E9A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" y="6400800"/>
            <a:ext cx="7459663" cy="3381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406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dirty="0">
                <a:latin typeface="+mn-lt"/>
                <a:cs typeface="Roboto Slab" pitchFamily="2" charset="0"/>
              </a:rPr>
              <a:t>Source: The College Board, Trends in College Pricing and Student Aid 2023, Figure SA- 5.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F6338-6E4C-1CC8-DBA1-DFF0F4C63C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1288" y="88997"/>
            <a:ext cx="8793162" cy="1338263"/>
          </a:xfrm>
        </p:spPr>
        <p:txBody>
          <a:bodyPr/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  <a:latin typeface="+mn-lt"/>
                <a:ea typeface="ＭＳ Ｐゴシック" pitchFamily="34" charset="-128"/>
                <a:cs typeface="Rockwell"/>
              </a:rPr>
              <a:t>Millions of Recipients by Federal Aid Program (with Average Aid Received), 2022-23 </a:t>
            </a:r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D7531B0A-50AA-00D7-AC69-B41171164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8" y="6419850"/>
            <a:ext cx="7459662" cy="3381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406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dirty="0">
                <a:latin typeface="+mn-lt"/>
                <a:ea typeface="Roboto Slab" pitchFamily="2" charset="0"/>
                <a:cs typeface="Arial" panose="020B0604020202020204" pitchFamily="34" charset="0"/>
              </a:rPr>
              <a:t>Source: The College Board, Trends in College Pricing and Student Aid 2022, Figure SA- 7.</a:t>
            </a:r>
          </a:p>
        </p:txBody>
      </p:sp>
      <p:graphicFrame>
        <p:nvGraphicFramePr>
          <p:cNvPr id="44036" name="Chart 4">
            <a:extLst>
              <a:ext uri="{FF2B5EF4-FFF2-40B4-BE49-F238E27FC236}">
                <a16:creationId xmlns:a16="http://schemas.microsoft.com/office/drawing/2014/main" id="{BE223EF6-B48F-9DCA-1440-AACE6F5612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7400049"/>
              </p:ext>
            </p:extLst>
          </p:nvPr>
        </p:nvGraphicFramePr>
        <p:xfrm>
          <a:off x="474663" y="1471613"/>
          <a:ext cx="8747125" cy="494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8757358" imgH="4952995" progId="Excel.Chart.8">
                  <p:embed/>
                </p:oleObj>
              </mc:Choice>
              <mc:Fallback>
                <p:oleObj name="Chart" r:id="rId3" imgW="8757358" imgH="4952995" progId="Excel.Chart.8">
                  <p:embed/>
                  <p:pic>
                    <p:nvPicPr>
                      <p:cNvPr id="44036" name="Chart 4">
                        <a:extLst>
                          <a:ext uri="{FF2B5EF4-FFF2-40B4-BE49-F238E27FC236}">
                            <a16:creationId xmlns:a16="http://schemas.microsoft.com/office/drawing/2014/main" id="{BE223EF6-B48F-9DCA-1440-AACE6F5612C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3" y="1471613"/>
                        <a:ext cx="8747125" cy="494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7" name="TextBox 7">
            <a:extLst>
              <a:ext uri="{FF2B5EF4-FFF2-40B4-BE49-F238E27FC236}">
                <a16:creationId xmlns:a16="http://schemas.microsoft.com/office/drawing/2014/main" id="{EED2AEF8-91A5-390B-F7C5-288BC0C8AE5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450181" y="3244056"/>
            <a:ext cx="347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406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Number of Recipients in millions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D7B27-BCD9-C2B6-4FB3-9FE3C19128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125" y="0"/>
            <a:ext cx="8950325" cy="1663700"/>
          </a:xfrm>
        </p:spPr>
        <p:txBody>
          <a:bodyPr/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  <a:latin typeface="+mn-lt"/>
                <a:ea typeface="ＭＳ Ｐゴシック" pitchFamily="34" charset="-128"/>
                <a:cs typeface="Rockwell"/>
              </a:rPr>
              <a:t>Loan Levels Fall for All Types of Federal Student Loans Except for Graduate PLUS Loans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38E1F4-BFCE-3E54-A1FF-DADC3B1076AD}"/>
              </a:ext>
            </a:extLst>
          </p:cNvPr>
          <p:cNvSpPr/>
          <p:nvPr/>
        </p:nvSpPr>
        <p:spPr>
          <a:xfrm>
            <a:off x="990600" y="6477000"/>
            <a:ext cx="7580313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ea typeface="Roboto Slab" pitchFamily="2" charset="0"/>
              </a:rPr>
              <a:t>Source: The College Board, Trends in College Pricing and Student Aid 2023, Figure SA- 9A.</a:t>
            </a:r>
          </a:p>
        </p:txBody>
      </p:sp>
      <p:pic>
        <p:nvPicPr>
          <p:cNvPr id="46084" name="object 3">
            <a:extLst>
              <a:ext uri="{FF2B5EF4-FFF2-40B4-BE49-F238E27FC236}">
                <a16:creationId xmlns:a16="http://schemas.microsoft.com/office/drawing/2014/main" id="{3F980123-89AC-D7AC-F0D0-7BA535867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524000"/>
            <a:ext cx="858996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E6C10-C3CB-29AD-9507-28A6F6432B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338" y="0"/>
            <a:ext cx="8839200" cy="723900"/>
          </a:xfrm>
        </p:spPr>
        <p:txBody>
          <a:bodyPr/>
          <a:lstStyle/>
          <a:p>
            <a:pPr algn="ctr">
              <a:defRPr/>
            </a:pPr>
            <a:r>
              <a:rPr lang="en-US" sz="3200" dirty="0">
                <a:solidFill>
                  <a:srgbClr val="002060"/>
                </a:solidFill>
                <a:latin typeface="+mn-lt"/>
                <a:ea typeface="ＭＳ Ｐゴシック" pitchFamily="34" charset="-128"/>
                <a:cs typeface="Rockwell"/>
              </a:rPr>
              <a:t>Federal student aid by type of institution, 2021-22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E63FCB-08F8-FCB9-FE6E-CF82DE238B87}"/>
              </a:ext>
            </a:extLst>
          </p:cNvPr>
          <p:cNvSpPr/>
          <p:nvPr/>
        </p:nvSpPr>
        <p:spPr>
          <a:xfrm>
            <a:off x="823913" y="6429375"/>
            <a:ext cx="7408862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ea typeface="Roboto Slab" pitchFamily="2" charset="0"/>
              </a:rPr>
              <a:t>Source: The College Board, Trends in College Pricing and Student Aid 2023, Figure SA-8.</a:t>
            </a:r>
          </a:p>
        </p:txBody>
      </p:sp>
      <p:pic>
        <p:nvPicPr>
          <p:cNvPr id="48132" name="object 2">
            <a:extLst>
              <a:ext uri="{FF2B5EF4-FFF2-40B4-BE49-F238E27FC236}">
                <a16:creationId xmlns:a16="http://schemas.microsoft.com/office/drawing/2014/main" id="{1609A326-D2A3-2E9A-E8B0-75DDEAC7D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08038"/>
            <a:ext cx="82296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Box 4">
            <a:extLst>
              <a:ext uri="{FF2B5EF4-FFF2-40B4-BE49-F238E27FC236}">
                <a16:creationId xmlns:a16="http://schemas.microsoft.com/office/drawing/2014/main" id="{BDD898B0-ACC8-2A23-040D-2609F1E56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638800"/>
            <a:ext cx="7348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406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Fall 2021 enrollment by sector</a:t>
            </a:r>
            <a:r>
              <a:rPr lang="en-US" altLang="en-US" sz="2000">
                <a:latin typeface="Arial" panose="020B0604020202020204" pitchFamily="34" charset="0"/>
              </a:rPr>
              <a:t>: Public Two-Year: 24%;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Public Four-Year: 45%; Private Nonprofit: 25%; For-Profit: 7%.</a:t>
            </a: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B1BDD7D-898F-F3CF-3854-EE206644A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238" y="1739900"/>
            <a:ext cx="7121525" cy="40925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altLang="en-US" sz="1200" dirty="0">
                <a:solidFill>
                  <a:srgbClr val="5F6063"/>
                </a:solidFill>
                <a:latin typeface="Arial"/>
              </a:rPr>
              <a:t> </a:t>
            </a:r>
            <a:br>
              <a:rPr lang="en-US" altLang="en-US" sz="1200" dirty="0">
                <a:solidFill>
                  <a:srgbClr val="5F6063"/>
                </a:solidFill>
                <a:latin typeface="proxima_nova_regular"/>
              </a:rPr>
            </a:br>
            <a:endParaRPr lang="en-US" altLang="en-US" sz="1500" b="1" dirty="0">
              <a:solidFill>
                <a:srgbClr val="5F6063"/>
              </a:solidFill>
              <a:latin typeface="proxima_nova_bold"/>
            </a:endParaRPr>
          </a:p>
          <a:p>
            <a:pPr algn="ctr">
              <a:defRPr/>
            </a:pPr>
            <a:r>
              <a:rPr lang="en-US" altLang="en-US" sz="1200" dirty="0">
                <a:solidFill>
                  <a:srgbClr val="5F6063"/>
                </a:solidFill>
                <a:latin typeface="Arial"/>
              </a:rPr>
              <a:t> </a:t>
            </a:r>
            <a:endParaRPr lang="en-US" altLang="en-US" sz="600" dirty="0"/>
          </a:p>
          <a:p>
            <a:pPr algn="ctr">
              <a:defRPr/>
            </a:pPr>
            <a:r>
              <a:rPr lang="en-US" altLang="en-US" sz="1200" dirty="0">
                <a:solidFill>
                  <a:srgbClr val="5F6063"/>
                </a:solidFill>
                <a:latin typeface="proxima_nova_regular"/>
              </a:rPr>
              <a:t>  </a:t>
            </a:r>
            <a:r>
              <a:rPr lang="en-US" altLang="en-US" sz="5800" dirty="0">
                <a:solidFill>
                  <a:srgbClr val="5F6063"/>
                </a:solidFill>
                <a:latin typeface="Arial"/>
              </a:rPr>
              <a:t> </a:t>
            </a:r>
            <a:r>
              <a:rPr lang="en-US" altLang="en-US" sz="1200" dirty="0">
                <a:solidFill>
                  <a:srgbClr val="5F6063"/>
                </a:solidFill>
                <a:latin typeface="Arial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br>
              <a:rPr lang="en-US" altLang="en-US" sz="1200" dirty="0">
                <a:solidFill>
                  <a:srgbClr val="5F6063"/>
                </a:solidFill>
                <a:latin typeface="proxima_nova_regular"/>
              </a:rPr>
            </a:br>
            <a:endParaRPr lang="en-US" altLang="en-US" sz="600" dirty="0"/>
          </a:p>
          <a:p>
            <a:pPr algn="ctr">
              <a:defRPr/>
            </a:pPr>
            <a:r>
              <a:rPr lang="en-US" altLang="en-US" sz="2000" dirty="0">
                <a:solidFill>
                  <a:srgbClr val="0083BB"/>
                </a:solidFill>
                <a:latin typeface="+mn-lt"/>
              </a:rPr>
              <a:t>51%</a:t>
            </a:r>
            <a:r>
              <a:rPr lang="en-US" altLang="en-US" sz="2000" dirty="0">
                <a:solidFill>
                  <a:srgbClr val="5F6063"/>
                </a:solidFill>
                <a:latin typeface="+mn-lt"/>
              </a:rPr>
              <a:t> of eligible children ages 3 and 4 had access to Head Start</a:t>
            </a:r>
            <a:endParaRPr lang="en-US" altLang="en-US" sz="2000" dirty="0">
              <a:latin typeface="+mn-lt"/>
            </a:endParaRPr>
          </a:p>
          <a:p>
            <a:pPr algn="ctr">
              <a:defRPr/>
            </a:pPr>
            <a:r>
              <a:rPr lang="en-US" altLang="en-US" sz="1200" dirty="0">
                <a:solidFill>
                  <a:srgbClr val="5F6063"/>
                </a:solidFill>
                <a:latin typeface="proxima_nova_regular"/>
              </a:rPr>
              <a:t>  </a:t>
            </a:r>
            <a:r>
              <a:rPr lang="en-US" altLang="en-US" sz="3300" dirty="0">
                <a:solidFill>
                  <a:srgbClr val="5F6063"/>
                </a:solidFill>
                <a:latin typeface="Arial"/>
              </a:rPr>
              <a:t> </a:t>
            </a:r>
            <a:r>
              <a:rPr lang="en-US" altLang="en-US" sz="1200" dirty="0">
                <a:solidFill>
                  <a:srgbClr val="5F6063"/>
                </a:solidFill>
                <a:latin typeface="Arial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br>
              <a:rPr lang="en-US" altLang="en-US" sz="1200" dirty="0">
                <a:solidFill>
                  <a:srgbClr val="5F6063"/>
                </a:solidFill>
                <a:latin typeface="proxima_nova_regular"/>
              </a:rPr>
            </a:br>
            <a:endParaRPr lang="en-US" altLang="en-US" sz="600" dirty="0"/>
          </a:p>
          <a:p>
            <a:pPr algn="ctr">
              <a:defRPr/>
            </a:pPr>
            <a:endParaRPr lang="en-US" altLang="en-US" sz="1200" b="1" dirty="0">
              <a:solidFill>
                <a:srgbClr val="D94F53"/>
              </a:solidFill>
              <a:latin typeface="proxima_nova_bold"/>
            </a:endParaRPr>
          </a:p>
          <a:p>
            <a:pPr algn="ctr">
              <a:defRPr/>
            </a:pPr>
            <a:endParaRPr lang="en-US" altLang="en-US" sz="1200" b="1" dirty="0">
              <a:solidFill>
                <a:srgbClr val="D94F53"/>
              </a:solidFill>
              <a:latin typeface="proxima_nova_bold"/>
            </a:endParaRPr>
          </a:p>
          <a:p>
            <a:pPr algn="ctr">
              <a:defRPr/>
            </a:pPr>
            <a:endParaRPr lang="en-US" altLang="en-US" sz="1200" b="1" dirty="0">
              <a:solidFill>
                <a:srgbClr val="D94F53"/>
              </a:solidFill>
              <a:latin typeface="proxima_nova_bold"/>
            </a:endParaRPr>
          </a:p>
          <a:p>
            <a:pPr algn="ctr">
              <a:defRPr/>
            </a:pPr>
            <a:endParaRPr lang="en-US" altLang="en-US" sz="1200" b="1" dirty="0">
              <a:solidFill>
                <a:srgbClr val="D94F53"/>
              </a:solidFill>
              <a:latin typeface="proxima_nova_bold"/>
            </a:endParaRPr>
          </a:p>
          <a:p>
            <a:pPr algn="ctr">
              <a:defRPr/>
            </a:pPr>
            <a:endParaRPr lang="en-US" altLang="en-US" sz="1200" b="1" dirty="0">
              <a:solidFill>
                <a:srgbClr val="D94F53"/>
              </a:solidFill>
              <a:latin typeface="proxima_nova_bold"/>
            </a:endParaRPr>
          </a:p>
          <a:p>
            <a:pPr algn="ctr">
              <a:defRPr/>
            </a:pPr>
            <a:r>
              <a:rPr lang="en-US" altLang="en-US" sz="2000" dirty="0">
                <a:solidFill>
                  <a:srgbClr val="D94F53"/>
                </a:solidFill>
                <a:latin typeface="+mn-lt"/>
              </a:rPr>
              <a:t>10%</a:t>
            </a:r>
            <a:r>
              <a:rPr lang="en-US" altLang="en-US" sz="2000" dirty="0">
                <a:solidFill>
                  <a:srgbClr val="5F6063"/>
                </a:solidFill>
                <a:latin typeface="+mn-lt"/>
              </a:rPr>
              <a:t> of eligible children under 3 had access to Early Head Start</a:t>
            </a:r>
          </a:p>
        </p:txBody>
      </p:sp>
      <p:pic>
        <p:nvPicPr>
          <p:cNvPr id="73731" name="Picture 9" descr="Photo">
            <a:extLst>
              <a:ext uri="{FF2B5EF4-FFF2-40B4-BE49-F238E27FC236}">
                <a16:creationId xmlns:a16="http://schemas.microsoft.com/office/drawing/2014/main" id="{AC602779-B046-479E-774B-361C18A0E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" r="45161"/>
          <a:stretch>
            <a:fillRect/>
          </a:stretch>
        </p:blipFill>
        <p:spPr bwMode="auto">
          <a:xfrm>
            <a:off x="1470025" y="4495800"/>
            <a:ext cx="6203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783E56-49A4-9102-A9B9-60EA6A0BF77D}"/>
              </a:ext>
            </a:extLst>
          </p:cNvPr>
          <p:cNvSpPr txBox="1"/>
          <p:nvPr/>
        </p:nvSpPr>
        <p:spPr>
          <a:xfrm>
            <a:off x="0" y="152400"/>
            <a:ext cx="91440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+mn-lt"/>
                <a:cs typeface="Rockwell"/>
              </a:rPr>
              <a:t>Head Start Funding Provides Services to 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+mn-lt"/>
                <a:cs typeface="Rockwell"/>
              </a:rPr>
              <a:t>Fewer Than Half of Eligible Children</a:t>
            </a:r>
          </a:p>
        </p:txBody>
      </p:sp>
      <p:sp>
        <p:nvSpPr>
          <p:cNvPr id="73733" name="TextBox 8">
            <a:extLst>
              <a:ext uri="{FF2B5EF4-FFF2-40B4-BE49-F238E27FC236}">
                <a16:creationId xmlns:a16="http://schemas.microsoft.com/office/drawing/2014/main" id="{55FEE477-27D2-CCF8-31A6-0CCD322EE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350000"/>
            <a:ext cx="5815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406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Source:  </a:t>
            </a:r>
            <a:r>
              <a:rPr lang="en-US" altLang="en-US" sz="1400">
                <a:latin typeface="Arial" panose="020B0604020202020204" pitchFamily="34" charset="0"/>
                <a:hlinkClick r:id="rId4"/>
              </a:rPr>
              <a:t>HHS Report to Congress on Head Start Eligibility, March 2022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73734" name="Picture 8" descr="C:\Users\abernathy\AppData\Local\Microsoft\Windows\INetCache\Content.Outlook\L0E1DYNA\CEF_Logo.jpg">
            <a:extLst>
              <a:ext uri="{FF2B5EF4-FFF2-40B4-BE49-F238E27FC236}">
                <a16:creationId xmlns:a16="http://schemas.microsoft.com/office/drawing/2014/main" id="{1AAF6FF6-7058-7380-CE25-B539A7F15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43625"/>
            <a:ext cx="16081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8" descr="Photo">
            <a:extLst>
              <a:ext uri="{FF2B5EF4-FFF2-40B4-BE49-F238E27FC236}">
                <a16:creationId xmlns:a16="http://schemas.microsoft.com/office/drawing/2014/main" id="{0C22023C-F994-E943-A68B-F67FE40EB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" r="44537"/>
          <a:stretch>
            <a:fillRect/>
          </a:stretch>
        </p:blipFill>
        <p:spPr bwMode="auto">
          <a:xfrm>
            <a:off x="1547813" y="2087563"/>
            <a:ext cx="6019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3">
            <a:extLst>
              <a:ext uri="{FF2B5EF4-FFF2-40B4-BE49-F238E27FC236}">
                <a16:creationId xmlns:a16="http://schemas.microsoft.com/office/drawing/2014/main" id="{6BC227F0-73D1-4EB4-D9FA-A7F17A792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162675"/>
            <a:ext cx="609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406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SOURCE: </a:t>
            </a:r>
            <a:r>
              <a:rPr lang="en-US" altLang="en-US" sz="1400" i="1">
                <a:latin typeface="Arial" panose="020B0604020202020204" pitchFamily="34" charset="0"/>
              </a:rPr>
              <a:t>State of Preschool 2022: State Preschool Yearbook</a:t>
            </a:r>
            <a:r>
              <a:rPr lang="en-US" altLang="en-US" sz="1400">
                <a:latin typeface="Arial" panose="020B0604020202020204" pitchFamily="34" charset="0"/>
              </a:rPr>
              <a:t>, The National Institute for Early Education Research,  http://nieer.org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22292E-C25B-06CD-D5DE-780B5CFC119C}"/>
              </a:ext>
            </a:extLst>
          </p:cNvPr>
          <p:cNvSpPr txBox="1">
            <a:spLocks/>
          </p:cNvSpPr>
          <p:nvPr/>
        </p:nvSpPr>
        <p:spPr bwMode="auto">
          <a:xfrm>
            <a:off x="76200" y="76200"/>
            <a:ext cx="9067800" cy="13255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004061"/>
                </a:solidFill>
                <a:latin typeface="Rockwell"/>
                <a:ea typeface="ＭＳ Ｐゴシック" pitchFamily="34" charset="-128"/>
                <a:cs typeface="Rockwel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4061"/>
                </a:solidFill>
                <a:latin typeface="Rockwell" charset="0"/>
                <a:ea typeface="ＭＳ Ｐゴシック" pitchFamily="34" charset="-128"/>
                <a:cs typeface="Rockwel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4061"/>
                </a:solidFill>
                <a:latin typeface="Rockwell" charset="0"/>
                <a:ea typeface="ＭＳ Ｐゴシック" pitchFamily="34" charset="-128"/>
                <a:cs typeface="Rockwel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4061"/>
                </a:solidFill>
                <a:latin typeface="Rockwell" charset="0"/>
                <a:ea typeface="ＭＳ Ｐゴシック" pitchFamily="34" charset="-128"/>
                <a:cs typeface="Rockwel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4061"/>
                </a:solidFill>
                <a:latin typeface="Rockwell" charset="0"/>
                <a:ea typeface="ＭＳ Ｐゴシック" pitchFamily="34" charset="-128"/>
                <a:cs typeface="Rockwel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004061"/>
                </a:solidFill>
                <a:latin typeface="Rockwell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004061"/>
                </a:solidFill>
                <a:latin typeface="Rockwell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004061"/>
                </a:solidFill>
                <a:latin typeface="Rockwell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004061"/>
                </a:solidFill>
                <a:latin typeface="Rockwell" charset="0"/>
                <a:ea typeface="ＭＳ Ｐゴシック" charset="-128"/>
              </a:defRPr>
            </a:lvl9pPr>
          </a:lstStyle>
          <a:p>
            <a:pPr>
              <a:lnSpc>
                <a:spcPts val="3200"/>
              </a:lnSpc>
              <a:defRPr/>
            </a:pPr>
            <a:r>
              <a:rPr lang="en-US" sz="3500" b="1" dirty="0">
                <a:solidFill>
                  <a:srgbClr val="002060"/>
                </a:solidFill>
                <a:latin typeface="+mn-lt"/>
              </a:rPr>
              <a:t>State Funding for Preschool Only Recently  Returned to Level of 20 Years Ago</a:t>
            </a:r>
            <a:br>
              <a:rPr lang="en-US" sz="3200" b="1" dirty="0">
                <a:solidFill>
                  <a:srgbClr val="002060"/>
                </a:solidFill>
                <a:latin typeface="+mn-lt"/>
              </a:rPr>
            </a:b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1204" name="Chart 2">
            <a:extLst>
              <a:ext uri="{FF2B5EF4-FFF2-40B4-BE49-F238E27FC236}">
                <a16:creationId xmlns:a16="http://schemas.microsoft.com/office/drawing/2014/main" id="{42E975A2-2DEE-ADCD-343A-9458B0AF704D}"/>
              </a:ext>
            </a:extLst>
          </p:cNvPr>
          <p:cNvGraphicFramePr>
            <a:graphicFrameLocks/>
          </p:cNvGraphicFramePr>
          <p:nvPr/>
        </p:nvGraphicFramePr>
        <p:xfrm>
          <a:off x="304800" y="992188"/>
          <a:ext cx="8458200" cy="510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372406" imgH="5137110" progId="Excel.Chart.8">
                  <p:embed/>
                </p:oleObj>
              </mc:Choice>
              <mc:Fallback>
                <p:oleObj name="Chart" r:id="rId3" imgW="7372406" imgH="5137110" progId="Excel.Chart.8">
                  <p:embed/>
                  <p:pic>
                    <p:nvPicPr>
                      <p:cNvPr id="51204" name="Chart 2">
                        <a:extLst>
                          <a:ext uri="{FF2B5EF4-FFF2-40B4-BE49-F238E27FC236}">
                            <a16:creationId xmlns:a16="http://schemas.microsoft.com/office/drawing/2014/main" id="{42E975A2-2DEE-ADCD-343A-9458B0AF704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92188"/>
                        <a:ext cx="8458200" cy="5103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05" name="Picture 4" descr="C:\Users\abernathy\AppData\Local\Microsoft\Windows\INetCache\Content.Outlook\L0E1DYNA\CEF_Logo.jpg">
            <a:extLst>
              <a:ext uri="{FF2B5EF4-FFF2-40B4-BE49-F238E27FC236}">
                <a16:creationId xmlns:a16="http://schemas.microsoft.com/office/drawing/2014/main" id="{961EFDE0-3530-850C-C105-1D0F47FFA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43625"/>
            <a:ext cx="16081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Chart 8">
            <a:extLst>
              <a:ext uri="{FF2B5EF4-FFF2-40B4-BE49-F238E27FC236}">
                <a16:creationId xmlns:a16="http://schemas.microsoft.com/office/drawing/2014/main" id="{AABEED8C-5D66-A97F-9272-30AD2FC7499A}"/>
              </a:ext>
            </a:extLst>
          </p:cNvPr>
          <p:cNvGraphicFramePr>
            <a:graphicFrameLocks/>
          </p:cNvGraphicFramePr>
          <p:nvPr/>
        </p:nvGraphicFramePr>
        <p:xfrm>
          <a:off x="-14288" y="1092200"/>
          <a:ext cx="9209088" cy="245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9217951" imgH="2456901" progId="Excel.Chart.8">
                  <p:embed/>
                </p:oleObj>
              </mc:Choice>
              <mc:Fallback>
                <p:oleObj name="Chart" r:id="rId3" imgW="9217951" imgH="2456901" progId="Excel.Chart.8">
                  <p:embed/>
                  <p:pic>
                    <p:nvPicPr>
                      <p:cNvPr id="34818" name="Chart 8">
                        <a:extLst>
                          <a:ext uri="{FF2B5EF4-FFF2-40B4-BE49-F238E27FC236}">
                            <a16:creationId xmlns:a16="http://schemas.microsoft.com/office/drawing/2014/main" id="{AABEED8C-5D66-A97F-9272-30AD2FC7499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1092200"/>
                        <a:ext cx="9209088" cy="245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Chart 9">
            <a:extLst>
              <a:ext uri="{FF2B5EF4-FFF2-40B4-BE49-F238E27FC236}">
                <a16:creationId xmlns:a16="http://schemas.microsoft.com/office/drawing/2014/main" id="{8F1BB2D4-26F6-85EE-4E39-1607AD8E39B3}"/>
              </a:ext>
            </a:extLst>
          </p:cNvPr>
          <p:cNvGraphicFramePr>
            <a:graphicFrameLocks/>
          </p:cNvGraphicFramePr>
          <p:nvPr/>
        </p:nvGraphicFramePr>
        <p:xfrm>
          <a:off x="-44450" y="3443288"/>
          <a:ext cx="9202738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5" imgW="9211854" imgH="2889754" progId="Excel.Chart.8">
                  <p:embed/>
                </p:oleObj>
              </mc:Choice>
              <mc:Fallback>
                <p:oleObj name="Chart" r:id="rId5" imgW="9211854" imgH="2889754" progId="Excel.Chart.8">
                  <p:embed/>
                  <p:pic>
                    <p:nvPicPr>
                      <p:cNvPr id="34819" name="Chart 9">
                        <a:extLst>
                          <a:ext uri="{FF2B5EF4-FFF2-40B4-BE49-F238E27FC236}">
                            <a16:creationId xmlns:a16="http://schemas.microsoft.com/office/drawing/2014/main" id="{8F1BB2D4-26F6-85EE-4E39-1607AD8E39B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4450" y="3443288"/>
                        <a:ext cx="9202738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0" name="Picture 6" descr="C:\Users\abernathy\AppData\Local\Microsoft\Windows\INetCache\Content.Outlook\L0E1DYNA\CEF_Logo.jpg">
            <a:extLst>
              <a:ext uri="{FF2B5EF4-FFF2-40B4-BE49-F238E27FC236}">
                <a16:creationId xmlns:a16="http://schemas.microsoft.com/office/drawing/2014/main" id="{7DE7552F-0992-E72A-7C82-611FDED42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272213"/>
            <a:ext cx="12065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11">
            <a:extLst>
              <a:ext uri="{FF2B5EF4-FFF2-40B4-BE49-F238E27FC236}">
                <a16:creationId xmlns:a16="http://schemas.microsoft.com/office/drawing/2014/main" id="{18B430FD-E8A4-7684-E87D-49CD72092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6367463"/>
            <a:ext cx="453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406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Source: Navigator Research </a:t>
            </a:r>
            <a:r>
              <a:rPr lang="en-US" altLang="en-US" sz="1800">
                <a:latin typeface="Arial" panose="020B0604020202020204" pitchFamily="34" charset="0"/>
                <a:hlinkClick r:id="rId8"/>
              </a:rPr>
              <a:t>poll</a:t>
            </a:r>
            <a:r>
              <a:rPr lang="en-US" altLang="en-US" sz="1800">
                <a:latin typeface="Arial" panose="020B0604020202020204" pitchFamily="34" charset="0"/>
              </a:rPr>
              <a:t>, 11/30/23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DA8CAB5-4FE2-4827-819D-FCDB80E533CE}"/>
              </a:ext>
            </a:extLst>
          </p:cNvPr>
          <p:cNvSpPr txBox="1">
            <a:spLocks/>
          </p:cNvSpPr>
          <p:nvPr/>
        </p:nvSpPr>
        <p:spPr>
          <a:xfrm>
            <a:off x="204788" y="22225"/>
            <a:ext cx="8831262" cy="909638"/>
          </a:xfrm>
          <a:prstGeom prst="rect">
            <a:avLst/>
          </a:prstGeom>
        </p:spPr>
        <p:txBody>
          <a:bodyPr lIns="68580" tIns="34290" rIns="68580" bIns="3429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550" b="1" dirty="0">
                <a:solidFill>
                  <a:srgbClr val="002060"/>
                </a:solidFill>
                <a:latin typeface="+mn-lt"/>
              </a:rPr>
              <a:t>Big Majorities </a:t>
            </a:r>
            <a:r>
              <a:rPr lang="en-US" sz="2550" b="1" u="sng" dirty="0">
                <a:solidFill>
                  <a:srgbClr val="002060"/>
                </a:solidFill>
                <a:latin typeface="+mn-lt"/>
              </a:rPr>
              <a:t>Oppose Cuts </a:t>
            </a:r>
            <a:r>
              <a:rPr lang="en-US" sz="2550" b="1" dirty="0">
                <a:solidFill>
                  <a:srgbClr val="002060"/>
                </a:solidFill>
                <a:latin typeface="+mn-lt"/>
              </a:rPr>
              <a:t>to Education and Child Care Funding, </a:t>
            </a:r>
          </a:p>
          <a:p>
            <a:pPr>
              <a:defRPr/>
            </a:pPr>
            <a:r>
              <a:rPr lang="en-US" sz="2550" b="1" dirty="0">
                <a:solidFill>
                  <a:srgbClr val="002060"/>
                </a:solidFill>
                <a:latin typeface="+mn-lt"/>
              </a:rPr>
              <a:t>and Support </a:t>
            </a:r>
            <a:r>
              <a:rPr lang="en-US" sz="2550" b="1" u="sng" dirty="0">
                <a:solidFill>
                  <a:srgbClr val="002060"/>
                </a:solidFill>
                <a:latin typeface="+mn-lt"/>
              </a:rPr>
              <a:t>More</a:t>
            </a:r>
            <a:r>
              <a:rPr lang="en-US" sz="2550" b="1" dirty="0">
                <a:solidFill>
                  <a:srgbClr val="002060"/>
                </a:solidFill>
                <a:latin typeface="+mn-lt"/>
              </a:rPr>
              <a:t> Funding</a:t>
            </a:r>
            <a:endParaRPr lang="en-US" sz="255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196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Content Placeholder 3">
            <a:extLst>
              <a:ext uri="{FF2B5EF4-FFF2-40B4-BE49-F238E27FC236}">
                <a16:creationId xmlns:a16="http://schemas.microsoft.com/office/drawing/2014/main" id="{BA78878A-ACA9-22A2-3046-34F77D8268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914198"/>
              </p:ext>
            </p:extLst>
          </p:nvPr>
        </p:nvGraphicFramePr>
        <p:xfrm>
          <a:off x="738188" y="1374775"/>
          <a:ext cx="7589837" cy="476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926249" imgH="5606157" progId="Excel.Sheet.8">
                  <p:embed/>
                </p:oleObj>
              </mc:Choice>
              <mc:Fallback>
                <p:oleObj name="Worksheet" r:id="rId4" imgW="8926249" imgH="5606157" progId="Excel.Sheet.8">
                  <p:embed/>
                  <p:pic>
                    <p:nvPicPr>
                      <p:cNvPr id="56322" name="Content Placeholder 3">
                        <a:extLst>
                          <a:ext uri="{FF2B5EF4-FFF2-40B4-BE49-F238E27FC236}">
                            <a16:creationId xmlns:a16="http://schemas.microsoft.com/office/drawing/2014/main" id="{BA78878A-ACA9-22A2-3046-34F77D82687F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8" y="1374775"/>
                        <a:ext cx="7589837" cy="476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Rectangle 11">
            <a:extLst>
              <a:ext uri="{FF2B5EF4-FFF2-40B4-BE49-F238E27FC236}">
                <a16:creationId xmlns:a16="http://schemas.microsoft.com/office/drawing/2014/main" id="{EB62E812-F86C-76A6-4CA8-5CC2D4DA2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3" y="553244"/>
            <a:ext cx="9147176" cy="9318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2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>
                <a:solidFill>
                  <a:srgbClr val="002060"/>
                </a:solidFill>
                <a:latin typeface="+mn-lt"/>
                <a:cs typeface="Rockwell"/>
              </a:rPr>
              <a:t>Education Accounts for 2.3% of President’s 2025 Budget</a:t>
            </a:r>
          </a:p>
        </p:txBody>
      </p:sp>
      <p:sp>
        <p:nvSpPr>
          <p:cNvPr id="56324" name="TextBox 12">
            <a:extLst>
              <a:ext uri="{FF2B5EF4-FFF2-40B4-BE49-F238E27FC236}">
                <a16:creationId xmlns:a16="http://schemas.microsoft.com/office/drawing/2014/main" id="{EDE2FC10-D369-0A34-E4DB-4DE51072C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350000"/>
            <a:ext cx="3413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</a:rPr>
              <a:t>SOURCE: CEF based on FY2025 OMB Budget</a:t>
            </a:r>
          </a:p>
        </p:txBody>
      </p:sp>
      <p:pic>
        <p:nvPicPr>
          <p:cNvPr id="56325" name="Picture 4" descr="C:\Users\abernathy\AppData\Local\Microsoft\Windows\INetCache\Content.Outlook\L0E1DYNA\CEF_Logo.jpg">
            <a:extLst>
              <a:ext uri="{FF2B5EF4-FFF2-40B4-BE49-F238E27FC236}">
                <a16:creationId xmlns:a16="http://schemas.microsoft.com/office/drawing/2014/main" id="{AC2387A2-D92D-C82F-4DDA-3BF8A728A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43625"/>
            <a:ext cx="16081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Content Placeholder 3">
            <a:extLst>
              <a:ext uri="{FF2B5EF4-FFF2-40B4-BE49-F238E27FC236}">
                <a16:creationId xmlns:a16="http://schemas.microsoft.com/office/drawing/2014/main" id="{EC29DC41-CA75-0480-CCAF-84B3C66B8D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870032"/>
              </p:ext>
            </p:extLst>
          </p:nvPr>
        </p:nvGraphicFramePr>
        <p:xfrm>
          <a:off x="0" y="1457072"/>
          <a:ext cx="9117012" cy="503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8762959" imgH="5138259" progId="Excel.Chart.8">
                  <p:embed/>
                </p:oleObj>
              </mc:Choice>
              <mc:Fallback>
                <p:oleObj name="Chart" r:id="rId3" imgW="8762959" imgH="5138259" progId="Excel.Chart.8">
                  <p:embed/>
                  <p:pic>
                    <p:nvPicPr>
                      <p:cNvPr id="61442" name="Content Placeholder 3">
                        <a:extLst>
                          <a:ext uri="{FF2B5EF4-FFF2-40B4-BE49-F238E27FC236}">
                            <a16:creationId xmlns:a16="http://schemas.microsoft.com/office/drawing/2014/main" id="{EC29DC41-CA75-0480-CCAF-84B3C66B8DDA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57072"/>
                        <a:ext cx="9117012" cy="503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3" name="TextBox 7">
            <a:extLst>
              <a:ext uri="{FF2B5EF4-FFF2-40B4-BE49-F238E27FC236}">
                <a16:creationId xmlns:a16="http://schemas.microsoft.com/office/drawing/2014/main" id="{B4CF3E5C-C6D9-A3EB-1AE8-32DF95FB3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267" y="6429916"/>
            <a:ext cx="704071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300" dirty="0"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</a:rPr>
              <a:t>2017, 2019, 2020, 2021, 2022 &amp; 2023 regular totals reflect rescissions of Pell Grant funds</a:t>
            </a:r>
          </a:p>
        </p:txBody>
      </p:sp>
      <p:pic>
        <p:nvPicPr>
          <p:cNvPr id="61444" name="Picture 6" descr="C:\Users\abernathy\AppData\Local\Microsoft\Windows\INetCache\Content.Outlook\L0E1DYNA\CEF_Logo.jpg">
            <a:extLst>
              <a:ext uri="{FF2B5EF4-FFF2-40B4-BE49-F238E27FC236}">
                <a16:creationId xmlns:a16="http://schemas.microsoft.com/office/drawing/2014/main" id="{7DFBC730-329B-4EAE-B162-0114C4644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6162675"/>
            <a:ext cx="16081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1F63F98-6ED7-2FF9-A861-24E815E3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8" y="203200"/>
            <a:ext cx="9148762" cy="1050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700" b="1" dirty="0">
                <a:solidFill>
                  <a:srgbClr val="002060"/>
                </a:solidFill>
              </a:rPr>
              <a:t>Apart from Emergency Relief, Education Funding Held Mostly Flat under Spending Caps in Effect from 2013-2021 and 2024-2025</a:t>
            </a:r>
            <a:br>
              <a:rPr lang="en-US" sz="3300" b="1" dirty="0">
                <a:solidFill>
                  <a:srgbClr val="002060"/>
                </a:solidFill>
              </a:rPr>
            </a:br>
            <a:r>
              <a:rPr lang="en-US" sz="2200" b="1" dirty="0">
                <a:solidFill>
                  <a:srgbClr val="002060"/>
                </a:solidFill>
              </a:rPr>
              <a:t>(Department of Education Discretionary Funding in Billions of Dollars)</a:t>
            </a:r>
            <a:endParaRPr 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BBA35E-B93A-142D-4AA2-AB850BDBA801}"/>
              </a:ext>
            </a:extLst>
          </p:cNvPr>
          <p:cNvSpPr txBox="1"/>
          <p:nvPr/>
        </p:nvSpPr>
        <p:spPr>
          <a:xfrm>
            <a:off x="3048000" y="5941378"/>
            <a:ext cx="4284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</a:t>
            </a:r>
            <a:r>
              <a:rPr lang="en-US" dirty="0">
                <a:latin typeface="+mn-lt"/>
              </a:rPr>
              <a:t>Years with caps on discretionary spending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E1E509-0592-56A8-CFF8-89671BDDCD35}"/>
              </a:ext>
            </a:extLst>
          </p:cNvPr>
          <p:cNvSpPr/>
          <p:nvPr/>
        </p:nvSpPr>
        <p:spPr>
          <a:xfrm>
            <a:off x="3048000" y="5982536"/>
            <a:ext cx="228600" cy="23657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3EE4CCAD-73EC-BB9F-3D69-79E6E61FE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8" y="95250"/>
            <a:ext cx="9144000" cy="1143000"/>
          </a:xfrm>
        </p:spPr>
        <p:txBody>
          <a:bodyPr/>
          <a:lstStyle/>
          <a:p>
            <a:r>
              <a:rPr lang="en-US" altLang="en-US" sz="3500" b="1" dirty="0">
                <a:solidFill>
                  <a:srgbClr val="002060"/>
                </a:solidFill>
              </a:rPr>
              <a:t>Department of Education Funding: </a:t>
            </a:r>
            <a:br>
              <a:rPr lang="en-US" altLang="en-US" sz="3500" b="1" dirty="0">
                <a:solidFill>
                  <a:srgbClr val="002060"/>
                </a:solidFill>
              </a:rPr>
            </a:br>
            <a:r>
              <a:rPr lang="en-US" altLang="en-US" sz="3300" b="1" dirty="0">
                <a:solidFill>
                  <a:srgbClr val="002060"/>
                </a:solidFill>
              </a:rPr>
              <a:t>President’s Requested Change and Enacted Change</a:t>
            </a:r>
          </a:p>
        </p:txBody>
      </p:sp>
      <p:graphicFrame>
        <p:nvGraphicFramePr>
          <p:cNvPr id="58371" name="Content Placeholder 5">
            <a:extLst>
              <a:ext uri="{FF2B5EF4-FFF2-40B4-BE49-F238E27FC236}">
                <a16:creationId xmlns:a16="http://schemas.microsoft.com/office/drawing/2014/main" id="{F7D6E5FD-FD82-527C-8C7F-106DF51879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304092"/>
              </p:ext>
            </p:extLst>
          </p:nvPr>
        </p:nvGraphicFramePr>
        <p:xfrm>
          <a:off x="381214" y="1143000"/>
          <a:ext cx="8499475" cy="5381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868964" imgH="5236061" progId="Excel.Chart.8">
                  <p:embed/>
                </p:oleObj>
              </mc:Choice>
              <mc:Fallback>
                <p:oleObj name="Chart" r:id="rId3" imgW="6868964" imgH="5236061" progId="Excel.Chart.8">
                  <p:embed/>
                  <p:pic>
                    <p:nvPicPr>
                      <p:cNvPr id="58371" name="Content Placeholder 5">
                        <a:extLst>
                          <a:ext uri="{FF2B5EF4-FFF2-40B4-BE49-F238E27FC236}">
                            <a16:creationId xmlns:a16="http://schemas.microsoft.com/office/drawing/2014/main" id="{F7D6E5FD-FD82-527C-8C7F-106DF518796D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214" y="1143000"/>
                        <a:ext cx="8499475" cy="53816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372" name="Picture 6" descr="C:\Users\abernathy\AppData\Local\Microsoft\Windows\INetCache\Content.Outlook\L0E1DYNA\CEF_Logo.jpg">
            <a:extLst>
              <a:ext uri="{FF2B5EF4-FFF2-40B4-BE49-F238E27FC236}">
                <a16:creationId xmlns:a16="http://schemas.microsoft.com/office/drawing/2014/main" id="{B7479403-3271-9185-875F-CFEC03299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6162675"/>
            <a:ext cx="16081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Box 4">
            <a:extLst>
              <a:ext uri="{FF2B5EF4-FFF2-40B4-BE49-F238E27FC236}">
                <a16:creationId xmlns:a16="http://schemas.microsoft.com/office/drawing/2014/main" id="{4649B1F3-9D11-9EA6-E8BD-3D066E3B7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438400"/>
            <a:ext cx="912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B050"/>
                </a:solidFill>
                <a:latin typeface="Arial" panose="020B0604020202020204" pitchFamily="34" charset="0"/>
              </a:rPr>
              <a:t>Biden</a:t>
            </a:r>
          </a:p>
        </p:txBody>
      </p:sp>
      <p:sp>
        <p:nvSpPr>
          <p:cNvPr id="58374" name="TextBox 6">
            <a:extLst>
              <a:ext uri="{FF2B5EF4-FFF2-40B4-BE49-F238E27FC236}">
                <a16:creationId xmlns:a16="http://schemas.microsoft.com/office/drawing/2014/main" id="{E5D3FCE6-6153-B6D0-8AFB-FEAAFDA3DDF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416425" y="2438400"/>
            <a:ext cx="1508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Trump</a:t>
            </a:r>
          </a:p>
        </p:txBody>
      </p:sp>
      <p:sp>
        <p:nvSpPr>
          <p:cNvPr id="58375" name="TextBox 9">
            <a:extLst>
              <a:ext uri="{FF2B5EF4-FFF2-40B4-BE49-F238E27FC236}">
                <a16:creationId xmlns:a16="http://schemas.microsoft.com/office/drawing/2014/main" id="{516F7AA8-D6E9-5134-1DAD-C02E51862E0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828800" y="2438400"/>
            <a:ext cx="1508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C000"/>
                </a:solidFill>
                <a:latin typeface="Arial" panose="020B0604020202020204" pitchFamily="34" charset="0"/>
              </a:rPr>
              <a:t>Obama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F5114B-3BB7-2F53-1602-892C095669DE}"/>
              </a:ext>
            </a:extLst>
          </p:cNvPr>
          <p:cNvSpPr txBox="1"/>
          <p:nvPr/>
        </p:nvSpPr>
        <p:spPr>
          <a:xfrm>
            <a:off x="2185988" y="6488113"/>
            <a:ext cx="488992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</a:rPr>
              <a:t>Source: Department of Education FY 2025 request and budget history tables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3F86FF-3166-C5E8-EB2F-5BBAE014DD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" y="119063"/>
            <a:ext cx="8839200" cy="1231900"/>
          </a:xfrm>
        </p:spPr>
        <p:txBody>
          <a:bodyPr/>
          <a:lstStyle/>
          <a:p>
            <a:pPr algn="ctr">
              <a:defRPr/>
            </a:pPr>
            <a:r>
              <a:rPr lang="en-US" sz="3200" dirty="0">
                <a:solidFill>
                  <a:srgbClr val="002060"/>
                </a:solidFill>
                <a:latin typeface="+mn-lt"/>
                <a:ea typeface="ＭＳ Ｐゴシック" pitchFamily="34" charset="-128"/>
              </a:rPr>
              <a:t>Federal Support for Education Increased Only Briefly Due to Temporary Emergency Funding</a:t>
            </a:r>
          </a:p>
        </p:txBody>
      </p:sp>
      <p:graphicFrame>
        <p:nvGraphicFramePr>
          <p:cNvPr id="50179" name="Chart 4">
            <a:extLst>
              <a:ext uri="{FF2B5EF4-FFF2-40B4-BE49-F238E27FC236}">
                <a16:creationId xmlns:a16="http://schemas.microsoft.com/office/drawing/2014/main" id="{D9341F39-453E-BFB8-D071-4E2F1FAD2F0E}"/>
              </a:ext>
            </a:extLst>
          </p:cNvPr>
          <p:cNvGraphicFramePr>
            <a:graphicFrameLocks/>
          </p:cNvGraphicFramePr>
          <p:nvPr/>
        </p:nvGraphicFramePr>
        <p:xfrm>
          <a:off x="300038" y="1300163"/>
          <a:ext cx="8437562" cy="500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443692" imgH="5011346" progId="Excel.Chart.8">
                  <p:embed/>
                </p:oleObj>
              </mc:Choice>
              <mc:Fallback>
                <p:oleObj name="Chart" r:id="rId2" imgW="8443692" imgH="5011346" progId="Excel.Chart.8">
                  <p:embed/>
                  <p:pic>
                    <p:nvPicPr>
                      <p:cNvPr id="50179" name="Chart 4">
                        <a:extLst>
                          <a:ext uri="{FF2B5EF4-FFF2-40B4-BE49-F238E27FC236}">
                            <a16:creationId xmlns:a16="http://schemas.microsoft.com/office/drawing/2014/main" id="{D9341F39-453E-BFB8-D071-4E2F1FAD2F0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1300163"/>
                        <a:ext cx="8437562" cy="500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80" name="Picture 6" descr="C:\Users\abernathy\AppData\Local\Microsoft\Windows\INetCache\Content.Outlook\L0E1DYNA\CEF_Logo.jpg">
            <a:extLst>
              <a:ext uri="{FF2B5EF4-FFF2-40B4-BE49-F238E27FC236}">
                <a16:creationId xmlns:a16="http://schemas.microsoft.com/office/drawing/2014/main" id="{E49F1049-64CF-E08F-A41D-8BC08F3AA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129338"/>
            <a:ext cx="16081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Box 7">
            <a:extLst>
              <a:ext uri="{FF2B5EF4-FFF2-40B4-BE49-F238E27FC236}">
                <a16:creationId xmlns:a16="http://schemas.microsoft.com/office/drawing/2014/main" id="{F365A24F-7774-F2B4-2298-063FB2FED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1474788"/>
            <a:ext cx="1687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406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Revenue in billions</a:t>
            </a:r>
          </a:p>
        </p:txBody>
      </p:sp>
      <p:sp>
        <p:nvSpPr>
          <p:cNvPr id="50182" name="TextBox 2">
            <a:extLst>
              <a:ext uri="{FF2B5EF4-FFF2-40B4-BE49-F238E27FC236}">
                <a16:creationId xmlns:a16="http://schemas.microsoft.com/office/drawing/2014/main" id="{65BC143F-002F-28B9-A25E-835AAD88B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257925"/>
            <a:ext cx="708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406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SOURCE: National Center for Education Statistics, </a:t>
            </a:r>
            <a:r>
              <a:rPr lang="en-US" altLang="en-US" sz="1400" i="1">
                <a:latin typeface="Arial" panose="020B0604020202020204" pitchFamily="34" charset="0"/>
              </a:rPr>
              <a:t>Digest of Education Statistics 2023</a:t>
            </a:r>
            <a:r>
              <a:rPr lang="en-US" altLang="en-US" sz="1400">
                <a:latin typeface="Arial" panose="020B0604020202020204" pitchFamily="34" charset="0"/>
              </a:rPr>
              <a:t>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Table </a:t>
            </a:r>
            <a:r>
              <a:rPr lang="en-US" altLang="en-US" sz="1400">
                <a:latin typeface="Arial" panose="020B0604020202020204" pitchFamily="34" charset="0"/>
                <a:hlinkClick r:id="rId5"/>
              </a:rPr>
              <a:t>235.10</a:t>
            </a:r>
            <a:r>
              <a:rPr lang="en-US" altLang="en-US" sz="140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D5B87B0-AC4A-34E5-C366-8002C6AD8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1879728"/>
              </p:ext>
            </p:extLst>
          </p:nvPr>
        </p:nvGraphicFramePr>
        <p:xfrm>
          <a:off x="457200" y="123485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7" descr="C:\Users\abernathy\AppData\Local\Microsoft\Windows\INetCache\Content.Outlook\L0E1DYNA\CEF_Logo.jpg">
            <a:extLst>
              <a:ext uri="{FF2B5EF4-FFF2-40B4-BE49-F238E27FC236}">
                <a16:creationId xmlns:a16="http://schemas.microsoft.com/office/drawing/2014/main" id="{3D560B59-57BE-56B2-ED23-BAFABDB49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43625"/>
            <a:ext cx="16081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B5E93042-EEBE-53A2-6B86-400BCDF8E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6475" y="5894664"/>
            <a:ext cx="6934200" cy="84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406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  <a:ea typeface="BatangChe" panose="02030609000101010101" pitchFamily="49" charset="-127"/>
                <a:cs typeface="Arial" panose="020B0604020202020204" pitchFamily="34" charset="0"/>
              </a:rPr>
              <a:t>Additional mandatory funding requested for K-12 academic grants, reducing costs of college fund, and free community college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  <a:ea typeface="BatangChe" panose="02030609000101010101" pitchFamily="49" charset="-127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  <a:ea typeface="BatangChe" panose="02030609000101010101" pitchFamily="49" charset="-127"/>
                <a:cs typeface="Arial" panose="020B0604020202020204" pitchFamily="34" charset="0"/>
              </a:rPr>
              <a:t>Source: CEF based on Education Department budget request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250B63-E40C-7947-E255-B9E5D416D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60" y="37381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700" b="1" dirty="0">
                <a:solidFill>
                  <a:srgbClr val="002060"/>
                </a:solidFill>
                <a:latin typeface="+mn-lt"/>
              </a:rPr>
              <a:t>President’s FY 2025 Education Department Discretionary Funding</a:t>
            </a:r>
          </a:p>
        </p:txBody>
      </p:sp>
    </p:spTree>
    <p:extLst>
      <p:ext uri="{BB962C8B-B14F-4D97-AF65-F5344CB8AC3E}">
        <p14:creationId xmlns:p14="http://schemas.microsoft.com/office/powerpoint/2010/main" val="2819010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41" name="Content Placeholder 3">
            <a:extLst>
              <a:ext uri="{FF2B5EF4-FFF2-40B4-BE49-F238E27FC236}">
                <a16:creationId xmlns:a16="http://schemas.microsoft.com/office/drawing/2014/main" id="{FEC091A9-251E-74A9-CBE1-FB7756D511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68626"/>
              </p:ext>
            </p:extLst>
          </p:nvPr>
        </p:nvGraphicFramePr>
        <p:xfrm>
          <a:off x="762000" y="1676400"/>
          <a:ext cx="7848599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8762959" imgH="4572128" progId="Excel.Chart.8">
                  <p:embed/>
                </p:oleObj>
              </mc:Choice>
              <mc:Fallback>
                <p:oleObj name="Chart" r:id="rId3" imgW="8762959" imgH="4572128" progId="Excel.Chart.8">
                  <p:embed/>
                  <p:pic>
                    <p:nvPicPr>
                      <p:cNvPr id="65541" name="Content Placeholder 3">
                        <a:extLst>
                          <a:ext uri="{FF2B5EF4-FFF2-40B4-BE49-F238E27FC236}">
                            <a16:creationId xmlns:a16="http://schemas.microsoft.com/office/drawing/2014/main" id="{FEC091A9-251E-74A9-CBE1-FB7756D51100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76400"/>
                        <a:ext cx="7848599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BD8A4B0-4805-1A91-EFAE-69644DCD4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8839200" cy="1600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100" b="1" dirty="0">
                <a:solidFill>
                  <a:srgbClr val="002060"/>
                </a:solidFill>
                <a:latin typeface="+mn-lt"/>
              </a:rPr>
              <a:t>Federal Funding Has Barely Increased Over the Last Decade Except for K-12 Education</a:t>
            </a:r>
            <a:br>
              <a:rPr lang="en-US" dirty="0"/>
            </a:br>
            <a:r>
              <a:rPr lang="en-US" sz="2000" dirty="0">
                <a:solidFill>
                  <a:srgbClr val="002060"/>
                </a:solidFill>
              </a:rPr>
              <a:t>(Discretionary nominal dollars, in billions)</a:t>
            </a:r>
          </a:p>
        </p:txBody>
      </p:sp>
      <p:pic>
        <p:nvPicPr>
          <p:cNvPr id="65539" name="Picture 4" descr="C:\Users\abernathy\AppData\Local\Microsoft\Windows\INetCache\Content.Outlook\L0E1DYNA\CEF_Logo.jpg">
            <a:extLst>
              <a:ext uri="{FF2B5EF4-FFF2-40B4-BE49-F238E27FC236}">
                <a16:creationId xmlns:a16="http://schemas.microsoft.com/office/drawing/2014/main" id="{CEC4FF2A-4547-1420-674D-820403CF9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43625"/>
            <a:ext cx="16081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06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mployment rates and earnings by educational attainment, 2021">
            <a:extLst>
              <a:ext uri="{FF2B5EF4-FFF2-40B4-BE49-F238E27FC236}">
                <a16:creationId xmlns:a16="http://schemas.microsoft.com/office/drawing/2014/main" id="{2C06DFC4-3412-FAC6-9BEA-CFAB5F56E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8" y="1219200"/>
            <a:ext cx="9144000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700" b="1" dirty="0">
                <a:solidFill>
                  <a:srgbClr val="002060"/>
                </a:solidFill>
              </a:rPr>
              <a:t>Education Pays: More Education       Leads to Higher Wages and Employment</a:t>
            </a:r>
          </a:p>
        </p:txBody>
      </p:sp>
      <p:pic>
        <p:nvPicPr>
          <p:cNvPr id="5" name="m_-6262622960702361298Picture 1" descr="CEF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" y="6190531"/>
            <a:ext cx="14573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C:\Users\abernathy\AppData\Local\Microsoft\Windows\INetCache\Content.Outlook\L0E1DYNA\CEF_Logo.jpg">
            <a:extLst>
              <a:ext uri="{FF2B5EF4-FFF2-40B4-BE49-F238E27FC236}">
                <a16:creationId xmlns:a16="http://schemas.microsoft.com/office/drawing/2014/main" id="{DDE3832D-F936-F8E4-D4C9-21F9D7328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6162675"/>
            <a:ext cx="16081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6070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C2842A6C05044F9CCC01142CCB751F" ma:contentTypeVersion="17" ma:contentTypeDescription="Create a new document." ma:contentTypeScope="" ma:versionID="29f0fd2fbdbed879b7c85bde2725cdc0">
  <xsd:schema xmlns:xsd="http://www.w3.org/2001/XMLSchema" xmlns:xs="http://www.w3.org/2001/XMLSchema" xmlns:p="http://schemas.microsoft.com/office/2006/metadata/properties" xmlns:ns2="91628400-6353-4a2a-baac-5d8ccc5f3392" xmlns:ns3="2bb908c6-eeaf-4678-a2b6-ffb9865bb348" targetNamespace="http://schemas.microsoft.com/office/2006/metadata/properties" ma:root="true" ma:fieldsID="80e7b3102f89a6724a5c6c456b912d90" ns2:_="" ns3:_="">
    <xsd:import namespace="91628400-6353-4a2a-baac-5d8ccc5f3392"/>
    <xsd:import namespace="2bb908c6-eeaf-4678-a2b6-ffb9865bb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628400-6353-4a2a-baac-5d8ccc5f33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a016ce0-54be-40b7-9684-e9676bc0f3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908c6-eeaf-4678-a2b6-ffb9865bb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3f7e1a-60cd-489a-9c19-a6088ae91cfb}" ma:internalName="TaxCatchAll" ma:showField="CatchAllData" ma:web="2bb908c6-eeaf-4678-a2b6-ffb9865bb3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9E99D552-0EF5-4DF2-82E2-F1324D6452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0872CF-0BE6-44E8-87E0-A2B395A2EAC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E3870D9-E104-456D-B975-DF0F5090D9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628400-6353-4a2a-baac-5d8ccc5f3392"/>
    <ds:schemaRef ds:uri="2bb908c6-eeaf-4678-a2b6-ffb9865bb3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588293B-077A-44F0-9412-3E43F6863EF4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68422</TotalTime>
  <Words>725</Words>
  <Application>Microsoft Office PowerPoint</Application>
  <PresentationFormat>On-screen Show (4:3)</PresentationFormat>
  <Paragraphs>88</Paragraphs>
  <Slides>19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ＭＳ Ｐゴシック</vt:lpstr>
      <vt:lpstr>Arial</vt:lpstr>
      <vt:lpstr>Calibri</vt:lpstr>
      <vt:lpstr>Helvetica</vt:lpstr>
      <vt:lpstr>proxima_nova_bold</vt:lpstr>
      <vt:lpstr>proxima_nova_regular</vt:lpstr>
      <vt:lpstr>Roboto Slab</vt:lpstr>
      <vt:lpstr>Rockwell</vt:lpstr>
      <vt:lpstr>Serifa Std 45 Light</vt:lpstr>
      <vt:lpstr>2_Office Theme</vt:lpstr>
      <vt:lpstr>1_Office Theme</vt:lpstr>
      <vt:lpstr>Office Theme</vt:lpstr>
      <vt:lpstr>Chart</vt:lpstr>
      <vt:lpstr>Worksheet</vt:lpstr>
      <vt:lpstr>President’s FY 2025 Budget Increases Education Funding,  But Total Remains Below the 2011 Inflation-Adjusted Level (Department of Education Discretionary Funding in Billions of Dollars)</vt:lpstr>
      <vt:lpstr>PowerPoint Presentation</vt:lpstr>
      <vt:lpstr>PowerPoint Presentation</vt:lpstr>
      <vt:lpstr>Apart from Emergency Relief, Education Funding Held Mostly Flat under Spending Caps in Effect from 2013-2021 and 2024-2025 (Department of Education Discretionary Funding in Billions of Dollars)</vt:lpstr>
      <vt:lpstr>Department of Education Funding:  President’s Requested Change and Enacted Change</vt:lpstr>
      <vt:lpstr>PowerPoint Presentation</vt:lpstr>
      <vt:lpstr>President’s FY 2025 Education Department Discretionary Funding</vt:lpstr>
      <vt:lpstr>Federal Funding Has Barely Increased Over the Last Decade Except for K-12 Education (Discretionary nominal dollars, in billions)</vt:lpstr>
      <vt:lpstr>Education Pays: More Education       Leads to Higher Wages and Employment</vt:lpstr>
      <vt:lpstr>Special Education: Federal Share Just 1/4 of “Full Funding” Despite President’s 2025 Funding Increase, Leaving Cost Burden to State and Local Budgets</vt:lpstr>
      <vt:lpstr>Despite Requested Increase, Maximum Pell Grant No Longer Covers Much of Average Cost of College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Raben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Joel packer</dc:creator>
  <cp:lastModifiedBy>Sarah Abernathy</cp:lastModifiedBy>
  <cp:revision>769</cp:revision>
  <cp:lastPrinted>2018-03-28T18:40:44Z</cp:lastPrinted>
  <dcterms:created xsi:type="dcterms:W3CDTF">2015-02-16T14:34:54Z</dcterms:created>
  <dcterms:modified xsi:type="dcterms:W3CDTF">2024-05-20T17:54:17Z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Sarah Abernathy</vt:lpwstr>
  </property>
  <property fmtid="{D5CDD505-2E9C-101B-9397-08002B2CF9AE}" pid="3" name="Order">
    <vt:lpwstr>275200.000000000</vt:lpwstr>
  </property>
  <property fmtid="{D5CDD505-2E9C-101B-9397-08002B2CF9AE}" pid="4" name="display_urn:schemas-microsoft-com:office:office#Author">
    <vt:lpwstr>Sarah Abernathy</vt:lpwstr>
  </property>
</Properties>
</file>