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5"/>
    <p:sldMasterId id="2147487589" r:id="rId6"/>
    <p:sldMasterId id="2147492736" r:id="rId7"/>
  </p:sldMasterIdLst>
  <p:notesMasterIdLst>
    <p:notesMasterId r:id="rId21"/>
  </p:notesMasterIdLst>
  <p:sldIdLst>
    <p:sldId id="794" r:id="rId8"/>
    <p:sldId id="808" r:id="rId9"/>
    <p:sldId id="749" r:id="rId10"/>
    <p:sldId id="796" r:id="rId11"/>
    <p:sldId id="776" r:id="rId12"/>
    <p:sldId id="775" r:id="rId13"/>
    <p:sldId id="806" r:id="rId14"/>
    <p:sldId id="800" r:id="rId15"/>
    <p:sldId id="745" r:id="rId16"/>
    <p:sldId id="761" r:id="rId17"/>
    <p:sldId id="504" r:id="rId18"/>
    <p:sldId id="703" r:id="rId19"/>
    <p:sldId id="782" r:id="rId2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EC9"/>
    <a:srgbClr val="3E3E92"/>
    <a:srgbClr val="3B339D"/>
    <a:srgbClr val="F0AC5A"/>
    <a:srgbClr val="F57E1B"/>
    <a:srgbClr val="548FBF"/>
    <a:srgbClr val="008000"/>
    <a:srgbClr val="EEA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6" autoAdjust="0"/>
    <p:restoredTop sz="94925" autoAdjust="0"/>
  </p:normalViewPr>
  <p:slideViewPr>
    <p:cSldViewPr>
      <p:cViewPr varScale="1">
        <p:scale>
          <a:sx n="78" d="100"/>
          <a:sy n="78" d="100"/>
        </p:scale>
        <p:origin x="898" y="55"/>
      </p:cViewPr>
      <p:guideLst>
        <p:guide orient="horz" pos="2160"/>
        <p:guide pos="2880"/>
      </p:guideLst>
    </p:cSldViewPr>
  </p:slideViewPr>
  <p:outlineViewPr>
    <p:cViewPr>
      <p:scale>
        <a:sx n="33" d="100"/>
        <a:sy n="33" d="100"/>
      </p:scale>
      <p:origin x="0" y="-4402"/>
    </p:cViewPr>
  </p:outlineViewPr>
  <p:notesTextViewPr>
    <p:cViewPr>
      <p:scale>
        <a:sx n="91" d="100"/>
        <a:sy n="91" d="100"/>
      </p:scale>
      <p:origin x="0" y="0"/>
    </p:cViewPr>
  </p:notesTextViewPr>
  <p:sorterViewPr>
    <p:cViewPr varScale="1">
      <p:scale>
        <a:sx n="1" d="1"/>
        <a:sy n="1" d="1"/>
      </p:scale>
      <p:origin x="0" y="0"/>
    </p:cViewPr>
  </p:sorterViewPr>
  <p:notesViewPr>
    <p:cSldViewPr>
      <p:cViewPr varScale="1">
        <p:scale>
          <a:sx n="59" d="100"/>
          <a:sy n="59" d="100"/>
        </p:scale>
        <p:origin x="2458" y="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Abernathy" userId="95bb4034-fcd0-47c7-8f2f-13eafa935df1" providerId="ADAL" clId="{FC2C738F-74CB-499E-BFE1-4497B43E12F7}"/>
    <pc:docChg chg="undo custSel addSld delSld modSld sldOrd">
      <pc:chgData name="Sarah Abernathy" userId="95bb4034-fcd0-47c7-8f2f-13eafa935df1" providerId="ADAL" clId="{FC2C738F-74CB-499E-BFE1-4497B43E12F7}" dt="2026-05-05T20:17:39.390" v="1514" actId="2890"/>
      <pc:docMkLst>
        <pc:docMk/>
      </pc:docMkLst>
      <pc:sldChg chg="addSp delSp modSp mod ord">
        <pc:chgData name="Sarah Abernathy" userId="95bb4034-fcd0-47c7-8f2f-13eafa935df1" providerId="ADAL" clId="{FC2C738F-74CB-499E-BFE1-4497B43E12F7}" dt="2026-04-07T20:41:05.272" v="1391" actId="1076"/>
        <pc:sldMkLst>
          <pc:docMk/>
          <pc:sldMk cId="0" sldId="703"/>
        </pc:sldMkLst>
        <pc:spChg chg="mod">
          <ac:chgData name="Sarah Abernathy" userId="95bb4034-fcd0-47c7-8f2f-13eafa935df1" providerId="ADAL" clId="{FC2C738F-74CB-499E-BFE1-4497B43E12F7}" dt="2026-04-07T20:36:51.032" v="1366" actId="20577"/>
          <ac:spMkLst>
            <pc:docMk/>
            <pc:sldMk cId="0" sldId="703"/>
            <ac:spMk id="6" creationId="{C138E1F4-BFCE-3E54-A1FF-DADC3B1076AD}"/>
          </ac:spMkLst>
        </pc:spChg>
        <pc:picChg chg="add mod ord">
          <ac:chgData name="Sarah Abernathy" userId="95bb4034-fcd0-47c7-8f2f-13eafa935df1" providerId="ADAL" clId="{FC2C738F-74CB-499E-BFE1-4497B43E12F7}" dt="2026-04-07T20:41:05.272" v="1391" actId="1076"/>
          <ac:picMkLst>
            <pc:docMk/>
            <pc:sldMk cId="0" sldId="703"/>
            <ac:picMk id="16" creationId="{48564557-881F-7FA6-7242-4746DEDDAE84}"/>
          </ac:picMkLst>
        </pc:picChg>
      </pc:sldChg>
      <pc:sldChg chg="addSp delSp modSp mod ord">
        <pc:chgData name="Sarah Abernathy" userId="95bb4034-fcd0-47c7-8f2f-13eafa935df1" providerId="ADAL" clId="{FC2C738F-74CB-499E-BFE1-4497B43E12F7}" dt="2026-04-07T20:44:57.806" v="1455"/>
        <pc:sldMkLst>
          <pc:docMk/>
          <pc:sldMk cId="0" sldId="745"/>
        </pc:sldMkLst>
        <pc:picChg chg="add mod ord">
          <ac:chgData name="Sarah Abernathy" userId="95bb4034-fcd0-47c7-8f2f-13eafa935df1" providerId="ADAL" clId="{FC2C738F-74CB-499E-BFE1-4497B43E12F7}" dt="2026-04-07T20:40:48.181" v="1389" actId="1076"/>
          <ac:picMkLst>
            <pc:docMk/>
            <pc:sldMk cId="0" sldId="745"/>
            <ac:picMk id="4" creationId="{64C489D5-BFF6-0BDB-42CC-D9D6F681E2F9}"/>
          </ac:picMkLst>
        </pc:picChg>
      </pc:sldChg>
      <pc:sldChg chg="modSp mod ord modNotesTx">
        <pc:chgData name="Sarah Abernathy" userId="95bb4034-fcd0-47c7-8f2f-13eafa935df1" providerId="ADAL" clId="{FC2C738F-74CB-499E-BFE1-4497B43E12F7}" dt="2026-04-08T18:11:15.613" v="1489"/>
        <pc:sldMkLst>
          <pc:docMk/>
          <pc:sldMk cId="2819010698" sldId="749"/>
        </pc:sldMkLst>
        <pc:spChg chg="mod">
          <ac:chgData name="Sarah Abernathy" userId="95bb4034-fcd0-47c7-8f2f-13eafa935df1" providerId="ADAL" clId="{FC2C738F-74CB-499E-BFE1-4497B43E12F7}" dt="2026-04-08T18:09:18.005" v="1488" actId="6549"/>
          <ac:spMkLst>
            <pc:docMk/>
            <pc:sldMk cId="2819010698" sldId="749"/>
            <ac:spMk id="9" creationId="{A8250B63-E40C-7947-E255-B9E5D416DDE3}"/>
          </ac:spMkLst>
        </pc:spChg>
        <pc:graphicFrameChg chg="mod">
          <ac:chgData name="Sarah Abernathy" userId="95bb4034-fcd0-47c7-8f2f-13eafa935df1" providerId="ADAL" clId="{FC2C738F-74CB-499E-BFE1-4497B43E12F7}" dt="2026-04-08T18:11:15.613" v="1489"/>
          <ac:graphicFrameMkLst>
            <pc:docMk/>
            <pc:sldMk cId="2819010698" sldId="749"/>
            <ac:graphicFrameMk id="6" creationId="{9D5B87B0-AC4A-34E5-C366-8002C6AD8305}"/>
          </ac:graphicFrameMkLst>
        </pc:graphicFrameChg>
      </pc:sldChg>
      <pc:sldChg chg="ord">
        <pc:chgData name="Sarah Abernathy" userId="95bb4034-fcd0-47c7-8f2f-13eafa935df1" providerId="ADAL" clId="{FC2C738F-74CB-499E-BFE1-4497B43E12F7}" dt="2026-04-07T20:44:13.780" v="1443"/>
        <pc:sldMkLst>
          <pc:docMk/>
          <pc:sldMk cId="2357173052" sldId="776"/>
        </pc:sldMkLst>
      </pc:sldChg>
      <pc:sldChg chg="ord">
        <pc:chgData name="Sarah Abernathy" userId="95bb4034-fcd0-47c7-8f2f-13eafa935df1" providerId="ADAL" clId="{FC2C738F-74CB-499E-BFE1-4497B43E12F7}" dt="2026-04-10T18:17:37.263" v="1510"/>
        <pc:sldMkLst>
          <pc:docMk/>
          <pc:sldMk cId="3026947339" sldId="782"/>
        </pc:sldMkLst>
      </pc:sldChg>
      <pc:sldChg chg="modSp add mod ord modNotesTx">
        <pc:chgData name="Sarah Abernathy" userId="95bb4034-fcd0-47c7-8f2f-13eafa935df1" providerId="ADAL" clId="{FC2C738F-74CB-499E-BFE1-4497B43E12F7}" dt="2026-04-10T13:11:11.045" v="1508"/>
        <pc:sldMkLst>
          <pc:docMk/>
          <pc:sldMk cId="1718188863" sldId="794"/>
        </pc:sldMkLst>
        <pc:spChg chg="mod">
          <ac:chgData name="Sarah Abernathy" userId="95bb4034-fcd0-47c7-8f2f-13eafa935df1" providerId="ADAL" clId="{FC2C738F-74CB-499E-BFE1-4497B43E12F7}" dt="2026-04-07T14:06:50.490" v="1005" actId="255"/>
          <ac:spMkLst>
            <pc:docMk/>
            <pc:sldMk cId="1718188863" sldId="794"/>
            <ac:spMk id="9" creationId="{EE5AF141-3F51-F301-21B2-C985F2C6CE8B}"/>
          </ac:spMkLst>
        </pc:spChg>
        <pc:graphicFrameChg chg="mod">
          <ac:chgData name="Sarah Abernathy" userId="95bb4034-fcd0-47c7-8f2f-13eafa935df1" providerId="ADAL" clId="{FC2C738F-74CB-499E-BFE1-4497B43E12F7}" dt="2026-04-10T13:11:11.045" v="1508"/>
          <ac:graphicFrameMkLst>
            <pc:docMk/>
            <pc:sldMk cId="1718188863" sldId="794"/>
            <ac:graphicFrameMk id="2" creationId="{938134FC-235E-BBF5-DE17-D550F664CE8B}"/>
          </ac:graphicFrameMkLst>
        </pc:graphicFrameChg>
      </pc:sldChg>
      <pc:sldChg chg="modSp add mod ord modNotesTx">
        <pc:chgData name="Sarah Abernathy" userId="95bb4034-fcd0-47c7-8f2f-13eafa935df1" providerId="ADAL" clId="{FC2C738F-74CB-499E-BFE1-4497B43E12F7}" dt="2026-04-07T20:44:36.045" v="1451"/>
        <pc:sldMkLst>
          <pc:docMk/>
          <pc:sldMk cId="3269860215" sldId="796"/>
        </pc:sldMkLst>
        <pc:spChg chg="mod">
          <ac:chgData name="Sarah Abernathy" userId="95bb4034-fcd0-47c7-8f2f-13eafa935df1" providerId="ADAL" clId="{FC2C738F-74CB-499E-BFE1-4497B43E12F7}" dt="2026-04-07T02:27:41.184" v="475" actId="1076"/>
          <ac:spMkLst>
            <pc:docMk/>
            <pc:sldMk cId="3269860215" sldId="796"/>
            <ac:spMk id="3" creationId="{1A5A64C7-2257-C488-CA88-6844F96B6A76}"/>
          </ac:spMkLst>
        </pc:spChg>
        <pc:spChg chg="mod">
          <ac:chgData name="Sarah Abernathy" userId="95bb4034-fcd0-47c7-8f2f-13eafa935df1" providerId="ADAL" clId="{FC2C738F-74CB-499E-BFE1-4497B43E12F7}" dt="2026-04-07T02:27:37.001" v="474" actId="1076"/>
          <ac:spMkLst>
            <pc:docMk/>
            <pc:sldMk cId="3269860215" sldId="796"/>
            <ac:spMk id="58373" creationId="{C3BEC335-2C9C-D4CF-FE10-6170D2EB5D01}"/>
          </ac:spMkLst>
        </pc:spChg>
        <pc:spChg chg="mod">
          <ac:chgData name="Sarah Abernathy" userId="95bb4034-fcd0-47c7-8f2f-13eafa935df1" providerId="ADAL" clId="{FC2C738F-74CB-499E-BFE1-4497B43E12F7}" dt="2026-04-07T02:27:33.452" v="473" actId="1076"/>
          <ac:spMkLst>
            <pc:docMk/>
            <pc:sldMk cId="3269860215" sldId="796"/>
            <ac:spMk id="58374" creationId="{3BD6A5F1-5A64-E007-6BD1-81AC3FA7E583}"/>
          </ac:spMkLst>
        </pc:spChg>
        <pc:spChg chg="mod">
          <ac:chgData name="Sarah Abernathy" userId="95bb4034-fcd0-47c7-8f2f-13eafa935df1" providerId="ADAL" clId="{FC2C738F-74CB-499E-BFE1-4497B43E12F7}" dt="2026-04-07T02:27:29.833" v="472" actId="1076"/>
          <ac:spMkLst>
            <pc:docMk/>
            <pc:sldMk cId="3269860215" sldId="796"/>
            <ac:spMk id="58375" creationId="{FD09E8B3-247D-B63D-64A5-999BCEAD4B23}"/>
          </ac:spMkLst>
        </pc:spChg>
        <pc:graphicFrameChg chg="mod">
          <ac:chgData name="Sarah Abernathy" userId="95bb4034-fcd0-47c7-8f2f-13eafa935df1" providerId="ADAL" clId="{FC2C738F-74CB-499E-BFE1-4497B43E12F7}" dt="2026-04-07T02:27:21.527" v="471" actId="14100"/>
          <ac:graphicFrameMkLst>
            <pc:docMk/>
            <pc:sldMk cId="3269860215" sldId="796"/>
            <ac:graphicFrameMk id="58371" creationId="{4B5C0C82-F21F-6A3D-C19D-7A1F020DA378}"/>
          </ac:graphicFrameMkLst>
        </pc:graphicFrameChg>
      </pc:sldChg>
      <pc:sldChg chg="modSp add mod ord">
        <pc:chgData name="Sarah Abernathy" userId="95bb4034-fcd0-47c7-8f2f-13eafa935df1" providerId="ADAL" clId="{FC2C738F-74CB-499E-BFE1-4497B43E12F7}" dt="2026-04-07T14:16:15.484" v="1060" actId="1076"/>
        <pc:sldMkLst>
          <pc:docMk/>
          <pc:sldMk cId="3683995303" sldId="800"/>
        </pc:sldMkLst>
        <pc:spChg chg="mod">
          <ac:chgData name="Sarah Abernathy" userId="95bb4034-fcd0-47c7-8f2f-13eafa935df1" providerId="ADAL" clId="{FC2C738F-74CB-499E-BFE1-4497B43E12F7}" dt="2026-04-07T14:16:15.484" v="1060" actId="1076"/>
          <ac:spMkLst>
            <pc:docMk/>
            <pc:sldMk cId="3683995303" sldId="800"/>
            <ac:spMk id="3" creationId="{70F5EF88-95D0-26EE-B207-83A4E23DAB1E}"/>
          </ac:spMkLst>
        </pc:spChg>
        <pc:spChg chg="mod">
          <ac:chgData name="Sarah Abernathy" userId="95bb4034-fcd0-47c7-8f2f-13eafa935df1" providerId="ADAL" clId="{FC2C738F-74CB-499E-BFE1-4497B43E12F7}" dt="2026-04-07T14:16:02.020" v="1058" actId="1076"/>
          <ac:spMkLst>
            <pc:docMk/>
            <pc:sldMk cId="3683995303" sldId="800"/>
            <ac:spMk id="4" creationId="{5E026277-A6B9-4398-C96F-F6EB84E5A9F7}"/>
          </ac:spMkLst>
        </pc:spChg>
        <pc:graphicFrameChg chg="mod">
          <ac:chgData name="Sarah Abernathy" userId="95bb4034-fcd0-47c7-8f2f-13eafa935df1" providerId="ADAL" clId="{FC2C738F-74CB-499E-BFE1-4497B43E12F7}" dt="2026-04-07T14:15:47.220" v="1057"/>
          <ac:graphicFrameMkLst>
            <pc:docMk/>
            <pc:sldMk cId="3683995303" sldId="800"/>
            <ac:graphicFrameMk id="71684" creationId="{B21D111F-E347-BD1E-0105-24A8390A67E4}"/>
          </ac:graphicFrameMkLst>
        </pc:graphicFrameChg>
      </pc:sldChg>
      <pc:sldChg chg="modSp add mod ord">
        <pc:chgData name="Sarah Abernathy" userId="95bb4034-fcd0-47c7-8f2f-13eafa935df1" providerId="ADAL" clId="{FC2C738F-74CB-499E-BFE1-4497B43E12F7}" dt="2026-04-07T14:08:47.067" v="1011" actId="14100"/>
        <pc:sldMkLst>
          <pc:docMk/>
          <pc:sldMk cId="3801308477" sldId="806"/>
        </pc:sldMkLst>
        <pc:spChg chg="mod">
          <ac:chgData name="Sarah Abernathy" userId="95bb4034-fcd0-47c7-8f2f-13eafa935df1" providerId="ADAL" clId="{FC2C738F-74CB-499E-BFE1-4497B43E12F7}" dt="2026-04-07T02:33:27.705" v="511" actId="20577"/>
          <ac:spMkLst>
            <pc:docMk/>
            <pc:sldMk cId="3801308477" sldId="806"/>
            <ac:spMk id="69637" creationId="{72285EB4-34A0-76C3-C94B-A0485B1FD1E3}"/>
          </ac:spMkLst>
        </pc:spChg>
        <pc:graphicFrameChg chg="mod">
          <ac:chgData name="Sarah Abernathy" userId="95bb4034-fcd0-47c7-8f2f-13eafa935df1" providerId="ADAL" clId="{FC2C738F-74CB-499E-BFE1-4497B43E12F7}" dt="2026-04-07T14:08:47.067" v="1011" actId="14100"/>
          <ac:graphicFrameMkLst>
            <pc:docMk/>
            <pc:sldMk cId="3801308477" sldId="806"/>
            <ac:graphicFrameMk id="69634" creationId="{D01F1EEB-6CB2-58A9-C062-593C5341FEB0}"/>
          </ac:graphicFrameMkLst>
        </pc:graphicFrameChg>
      </pc:sldChg>
      <pc:sldChg chg="addSp delSp modSp new mod ord">
        <pc:chgData name="Sarah Abernathy" userId="95bb4034-fcd0-47c7-8f2f-13eafa935df1" providerId="ADAL" clId="{FC2C738F-74CB-499E-BFE1-4497B43E12F7}" dt="2026-04-07T20:45:57.187" v="1460" actId="255"/>
        <pc:sldMkLst>
          <pc:docMk/>
          <pc:sldMk cId="3475067313" sldId="808"/>
        </pc:sldMkLst>
        <pc:spChg chg="mod">
          <ac:chgData name="Sarah Abernathy" userId="95bb4034-fcd0-47c7-8f2f-13eafa935df1" providerId="ADAL" clId="{FC2C738F-74CB-499E-BFE1-4497B43E12F7}" dt="2026-04-07T14:07:09.565" v="1008" actId="1076"/>
          <ac:spMkLst>
            <pc:docMk/>
            <pc:sldMk cId="3475067313" sldId="808"/>
            <ac:spMk id="2" creationId="{51A4955A-F323-7D92-9EFD-BE25BB8E6341}"/>
          </ac:spMkLst>
        </pc:spChg>
        <pc:spChg chg="add mod">
          <ac:chgData name="Sarah Abernathy" userId="95bb4034-fcd0-47c7-8f2f-13eafa935df1" providerId="ADAL" clId="{FC2C738F-74CB-499E-BFE1-4497B43E12F7}" dt="2026-04-07T03:13:59.501" v="866" actId="1076"/>
          <ac:spMkLst>
            <pc:docMk/>
            <pc:sldMk cId="3475067313" sldId="808"/>
            <ac:spMk id="8" creationId="{75DE74DA-7331-CD54-4998-35C243A4E59C}"/>
          </ac:spMkLst>
        </pc:spChg>
        <pc:graphicFrameChg chg="add mod">
          <ac:chgData name="Sarah Abernathy" userId="95bb4034-fcd0-47c7-8f2f-13eafa935df1" providerId="ADAL" clId="{FC2C738F-74CB-499E-BFE1-4497B43E12F7}" dt="2026-04-07T20:45:57.187" v="1460" actId="255"/>
          <ac:graphicFrameMkLst>
            <pc:docMk/>
            <pc:sldMk cId="3475067313" sldId="808"/>
            <ac:graphicFrameMk id="6" creationId="{4812A2F6-06EF-32E7-1188-EFB402F2F84F}"/>
          </ac:graphicFrameMkLst>
        </pc:graphicFrameChg>
        <pc:picChg chg="add mod">
          <ac:chgData name="Sarah Abernathy" userId="95bb4034-fcd0-47c7-8f2f-13eafa935df1" providerId="ADAL" clId="{FC2C738F-74CB-499E-BFE1-4497B43E12F7}" dt="2026-04-07T03:13:55.712" v="865" actId="1076"/>
          <ac:picMkLst>
            <pc:docMk/>
            <pc:sldMk cId="3475067313" sldId="808"/>
            <ac:picMk id="7" creationId="{9BB22C67-DC0B-3977-8218-B7514BA86C22}"/>
          </ac:picMkLst>
        </pc:picChg>
      </pc:sldChg>
      <pc:sldChg chg="add del mod">
        <pc:chgData name="Sarah Abernathy" userId="95bb4034-fcd0-47c7-8f2f-13eafa935df1" providerId="ADAL" clId="{FC2C738F-74CB-499E-BFE1-4497B43E12F7}" dt="2026-05-05T20:17:39.390" v="1514" actId="2890"/>
        <pc:sldMkLst>
          <pc:docMk/>
          <pc:sldMk cId="90448024" sldId="809"/>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7575449025182148"/>
          <c:h val="0.69818446856609673"/>
        </c:manualLayout>
      </c:layout>
      <c:barChart>
        <c:barDir val="col"/>
        <c:grouping val="clustered"/>
        <c:varyColors val="0"/>
        <c:ser>
          <c:idx val="0"/>
          <c:order val="0"/>
          <c:tx>
            <c:strRef>
              <c:f>Sheet1!$B$1</c:f>
              <c:strCache>
                <c:ptCount val="1"/>
                <c:pt idx="0">
                  <c:v>ED funding</c:v>
                </c:pt>
              </c:strCache>
            </c:strRef>
          </c:tx>
          <c:spPr>
            <a:solidFill>
              <a:srgbClr val="FFC000">
                <a:alpha val="93000"/>
              </a:srgbClr>
            </a:solidFill>
          </c:spPr>
          <c:invertIfNegative val="0"/>
          <c:dPt>
            <c:idx val="9"/>
            <c:invertIfNegative val="0"/>
            <c:bubble3D val="0"/>
            <c:extLst>
              <c:ext xmlns:c16="http://schemas.microsoft.com/office/drawing/2014/chart" uri="{C3380CC4-5D6E-409C-BE32-E72D297353CC}">
                <c16:uniqueId val="{00000000-BC87-4D99-9792-4B32102D1909}"/>
              </c:ext>
            </c:extLst>
          </c:dPt>
          <c:dPt>
            <c:idx val="10"/>
            <c:invertIfNegative val="0"/>
            <c:bubble3D val="0"/>
            <c:extLst>
              <c:ext xmlns:c16="http://schemas.microsoft.com/office/drawing/2014/chart" uri="{C3380CC4-5D6E-409C-BE32-E72D297353CC}">
                <c16:uniqueId val="{00000001-BC87-4D99-9792-4B32102D1909}"/>
              </c:ext>
            </c:extLst>
          </c:dPt>
          <c:dPt>
            <c:idx val="11"/>
            <c:invertIfNegative val="0"/>
            <c:bubble3D val="0"/>
            <c:extLst>
              <c:ext xmlns:c16="http://schemas.microsoft.com/office/drawing/2014/chart" uri="{C3380CC4-5D6E-409C-BE32-E72D297353CC}">
                <c16:uniqueId val="{00000002-BC87-4D99-9792-4B32102D1909}"/>
              </c:ext>
            </c:extLst>
          </c:dPt>
          <c:dPt>
            <c:idx val="12"/>
            <c:invertIfNegative val="0"/>
            <c:bubble3D val="0"/>
            <c:spPr>
              <a:solidFill>
                <a:srgbClr val="FFC000">
                  <a:alpha val="93000"/>
                </a:srgbClr>
              </a:solidFill>
              <a:ln>
                <a:noFill/>
              </a:ln>
            </c:spPr>
            <c:extLst>
              <c:ext xmlns:c16="http://schemas.microsoft.com/office/drawing/2014/chart" uri="{C3380CC4-5D6E-409C-BE32-E72D297353CC}">
                <c16:uniqueId val="{00000003-BC87-4D99-9792-4B32102D1909}"/>
              </c:ext>
            </c:extLst>
          </c:dPt>
          <c:dPt>
            <c:idx val="13"/>
            <c:invertIfNegative val="0"/>
            <c:bubble3D val="0"/>
            <c:extLst>
              <c:ext xmlns:c16="http://schemas.microsoft.com/office/drawing/2014/chart" uri="{C3380CC4-5D6E-409C-BE32-E72D297353CC}">
                <c16:uniqueId val="{00000004-BC87-4D99-9792-4B32102D1909}"/>
              </c:ext>
            </c:extLst>
          </c:dPt>
          <c:dPt>
            <c:idx val="14"/>
            <c:invertIfNegative val="0"/>
            <c:bubble3D val="0"/>
            <c:extLst>
              <c:ext xmlns:c16="http://schemas.microsoft.com/office/drawing/2014/chart" uri="{C3380CC4-5D6E-409C-BE32-E72D297353CC}">
                <c16:uniqueId val="{00000005-BC87-4D99-9792-4B32102D1909}"/>
              </c:ext>
            </c:extLst>
          </c:dPt>
          <c:dPt>
            <c:idx val="15"/>
            <c:invertIfNegative val="0"/>
            <c:bubble3D val="0"/>
            <c:extLst>
              <c:ext xmlns:c16="http://schemas.microsoft.com/office/drawing/2014/chart" uri="{C3380CC4-5D6E-409C-BE32-E72D297353CC}">
                <c16:uniqueId val="{00000009-76FE-4972-B888-EFA2F93112A3}"/>
              </c:ext>
            </c:extLst>
          </c:dPt>
          <c:dPt>
            <c:idx val="16"/>
            <c:invertIfNegative val="0"/>
            <c:bubble3D val="0"/>
            <c:spPr>
              <a:solidFill>
                <a:srgbClr val="3E3E92">
                  <a:alpha val="93000"/>
                </a:srgbClr>
              </a:solidFill>
            </c:spPr>
            <c:extLst>
              <c:ext xmlns:c16="http://schemas.microsoft.com/office/drawing/2014/chart" uri="{C3380CC4-5D6E-409C-BE32-E72D297353CC}">
                <c16:uniqueId val="{0000000A-A34A-4262-AF70-36D0F1DF71D7}"/>
              </c:ext>
            </c:extLst>
          </c:dPt>
          <c:dLbls>
            <c:dLbl>
              <c:idx val="0"/>
              <c:layout>
                <c:manualLayout>
                  <c:x val="0"/>
                  <c:y val="4.59509007306979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FE-4972-B888-EFA2F93112A3}"/>
                </c:ext>
              </c:extLst>
            </c:dLbl>
            <c:dLbl>
              <c:idx val="1"/>
              <c:layout>
                <c:manualLayout>
                  <c:x val="-1.3729656280468E-3"/>
                  <c:y val="7.544056924803387E-2"/>
                </c:manualLayout>
              </c:layout>
              <c:numFmt formatCode="\$#,##0.0" sourceLinked="0"/>
              <c:spPr>
                <a:noFill/>
                <a:ln w="25236">
                  <a:noFill/>
                </a:ln>
              </c:spPr>
              <c:txPr>
                <a:bodyPr/>
                <a:lstStyle/>
                <a:p>
                  <a:pPr>
                    <a:defRPr sz="18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87-4D99-9792-4B32102D1909}"/>
                </c:ext>
              </c:extLst>
            </c:dLbl>
            <c:dLbl>
              <c:idx val="2"/>
              <c:layout>
                <c:manualLayout>
                  <c:x val="7.0771416238573637E-3"/>
                  <c:y val="8.59711888722342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FE-4972-B888-EFA2F93112A3}"/>
                </c:ext>
              </c:extLst>
            </c:dLbl>
            <c:dLbl>
              <c:idx val="3"/>
              <c:layout>
                <c:manualLayout>
                  <c:x val="2.8309123750675275E-3"/>
                  <c:y val="3.3277525814995858E-2"/>
                </c:manualLayout>
              </c:layout>
              <c:numFmt formatCode="\$#,##0.0" sourceLinked="0"/>
              <c:spPr>
                <a:noFill/>
                <a:ln w="25236">
                  <a:noFill/>
                </a:ln>
              </c:spPr>
              <c:txPr>
                <a:bodyPr wrap="square" lIns="38100" tIns="19050" rIns="38100" bIns="19050" anchor="ctr">
                  <a:noAutofit/>
                </a:bodyPr>
                <a:lstStyle/>
                <a:p>
                  <a:pPr>
                    <a:defRPr sz="18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6963914044938608E-2"/>
                      <c:h val="7.0575235380642823E-2"/>
                    </c:manualLayout>
                  </c15:layout>
                </c:ext>
                <c:ext xmlns:c16="http://schemas.microsoft.com/office/drawing/2014/chart" uri="{C3380CC4-5D6E-409C-BE32-E72D297353CC}">
                  <c16:uniqueId val="{0000000B-13DA-4D7B-9EB8-E256AEEB7838}"/>
                </c:ext>
              </c:extLst>
            </c:dLbl>
            <c:dLbl>
              <c:idx val="4"/>
              <c:layout>
                <c:manualLayout>
                  <c:x val="-2.8308566495429629E-3"/>
                  <c:y val="7.4819838490387675E-2"/>
                </c:manualLayout>
              </c:layout>
              <c:numFmt formatCode="\$#,##0.0" sourceLinked="0"/>
              <c:spPr>
                <a:noFill/>
                <a:ln w="25236">
                  <a:noFill/>
                </a:ln>
              </c:spPr>
              <c:txPr>
                <a:bodyPr/>
                <a:lstStyle/>
                <a:p>
                  <a:pPr>
                    <a:defRPr sz="18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6963914044938608E-2"/>
                      <c:h val="9.1484002218604643E-2"/>
                    </c:manualLayout>
                  </c15:layout>
                </c:ext>
                <c:ext xmlns:c16="http://schemas.microsoft.com/office/drawing/2014/chart" uri="{C3380CC4-5D6E-409C-BE32-E72D297353CC}">
                  <c16:uniqueId val="{00000007-BC87-4D99-9792-4B32102D1909}"/>
                </c:ext>
              </c:extLst>
            </c:dLbl>
            <c:dLbl>
              <c:idx val="5"/>
              <c:layout>
                <c:manualLayout>
                  <c:x val="1.3930266638833625E-3"/>
                  <c:y val="3.10143049552764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FE-4972-B888-EFA2F93112A3}"/>
                </c:ext>
              </c:extLst>
            </c:dLbl>
            <c:dLbl>
              <c:idx val="6"/>
              <c:layout>
                <c:manualLayout>
                  <c:x val="2.830856649542956E-3"/>
                  <c:y val="7.62260894289896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3DA-4D7B-9EB8-E256AEEB7838}"/>
                </c:ext>
              </c:extLst>
            </c:dLbl>
            <c:dLbl>
              <c:idx val="7"/>
              <c:layout>
                <c:manualLayout>
                  <c:x val="6.9204414486897237E-3"/>
                  <c:y val="2.39501435185552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FE-4972-B888-EFA2F93112A3}"/>
                </c:ext>
              </c:extLst>
            </c:dLbl>
            <c:dLbl>
              <c:idx val="8"/>
              <c:layout>
                <c:manualLayout>
                  <c:x val="1.3930266638832586E-3"/>
                  <c:y val="5.36185246920374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6FE-4972-B888-EFA2F93112A3}"/>
                </c:ext>
              </c:extLst>
            </c:dLbl>
            <c:dLbl>
              <c:idx val="9"/>
              <c:layout>
                <c:manualLayout>
                  <c:x val="-1.415428324771478E-3"/>
                  <c:y val="1.8301688900790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87-4D99-9792-4B32102D1909}"/>
                </c:ext>
              </c:extLst>
            </c:dLbl>
            <c:dLbl>
              <c:idx val="10"/>
              <c:layout>
                <c:manualLayout>
                  <c:x val="-1.1145104919460457E-6"/>
                  <c:y val="1.8294277481763568E-2"/>
                </c:manualLayout>
              </c:layout>
              <c:numFmt formatCode="\$#,##0.0" sourceLinked="0"/>
              <c:spPr>
                <a:noFill/>
                <a:ln w="25236">
                  <a:noFill/>
                </a:ln>
              </c:spPr>
              <c:txPr>
                <a:bodyPr/>
                <a:lstStyle/>
                <a:p>
                  <a:pPr>
                    <a:defRPr sz="1800" b="1" i="0" u="none" strike="noStrike" baseline="0">
                      <a:solidFill>
                        <a:srgbClr val="003366"/>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87-4D99-9792-4B32102D1909}"/>
                </c:ext>
              </c:extLst>
            </c:dLbl>
            <c:dLbl>
              <c:idx val="11"/>
              <c:layout>
                <c:manualLayout>
                  <c:x val="4.3995301669569114E-3"/>
                  <c:y val="2.2282559725117265E-2"/>
                </c:manualLayout>
              </c:layout>
              <c:numFmt formatCode="\$#,##0.0" sourceLinked="0"/>
              <c:spPr>
                <a:noFill/>
                <a:ln w="25236">
                  <a:noFill/>
                </a:ln>
              </c:spPr>
              <c:txPr>
                <a:bodyPr/>
                <a:lstStyle/>
                <a:p>
                  <a:pPr>
                    <a:defRPr sz="18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87-4D99-9792-4B32102D1909}"/>
                </c:ext>
              </c:extLst>
            </c:dLbl>
            <c:dLbl>
              <c:idx val="12"/>
              <c:layout>
                <c:manualLayout>
                  <c:x val="-6.9898762313670539E-3"/>
                  <c:y val="1.34238735145574E-2"/>
                </c:manualLayout>
              </c:layout>
              <c:numFmt formatCode="\$#,##0.0" sourceLinked="0"/>
              <c:spPr>
                <a:noFill/>
                <a:ln w="25534">
                  <a:noFill/>
                </a:ln>
              </c:spPr>
              <c:txPr>
                <a:bodyPr/>
                <a:lstStyle/>
                <a:p>
                  <a:pPr>
                    <a:defRPr sz="18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87-4D99-9792-4B32102D1909}"/>
                </c:ext>
              </c:extLst>
            </c:dLbl>
            <c:dLbl>
              <c:idx val="13"/>
              <c:layout>
                <c:manualLayout>
                  <c:x val="-4.7458091057301591E-3"/>
                  <c:y val="3.0138329269275153E-2"/>
                </c:manualLayout>
              </c:layout>
              <c:numFmt formatCode="\$#,##0.0" sourceLinked="0"/>
              <c:spPr>
                <a:noFill/>
                <a:ln w="25236">
                  <a:noFill/>
                </a:ln>
              </c:spPr>
              <c:txPr>
                <a:bodyPr/>
                <a:lstStyle/>
                <a:p>
                  <a:pPr>
                    <a:defRPr sz="1800" b="1"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87-4D99-9792-4B32102D1909}"/>
                </c:ext>
              </c:extLst>
            </c:dLbl>
            <c:dLbl>
              <c:idx val="14"/>
              <c:layout>
                <c:manualLayout>
                  <c:x val="-1.4602318092920763E-3"/>
                  <c:y val="2.85830563759947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87-4D99-9792-4B32102D1909}"/>
                </c:ext>
              </c:extLst>
            </c:dLbl>
            <c:dLbl>
              <c:idx val="15"/>
              <c:layout>
                <c:manualLayout>
                  <c:x val="2.8084549886547368E-3"/>
                  <c:y val="2.51114921126256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FE-4972-B888-EFA2F93112A3}"/>
                </c:ext>
              </c:extLst>
            </c:dLbl>
            <c:dLbl>
              <c:idx val="16"/>
              <c:layout>
                <c:manualLayout>
                  <c:x val="1.4154284825224673E-3"/>
                  <c:y val="1.9154025346560716E-2"/>
                </c:manualLayout>
              </c:layout>
              <c:numFmt formatCode="\$#,##0.0" sourceLinked="0"/>
              <c:spPr>
                <a:noFill/>
                <a:ln w="25236">
                  <a:noFill/>
                </a:ln>
              </c:spPr>
              <c:txPr>
                <a:bodyPr wrap="square" lIns="38100" tIns="19050" rIns="38100" bIns="19050" anchor="ctr">
                  <a:spAutoFit/>
                </a:bodyPr>
                <a:lstStyle/>
                <a:p>
                  <a:pPr>
                    <a:defRPr sz="1800" b="1" i="0" u="none" strike="noStrike" baseline="0">
                      <a:solidFill>
                        <a:srgbClr val="FF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4A-4262-AF70-36D0F1DF71D7}"/>
                </c:ext>
              </c:extLst>
            </c:dLbl>
            <c:numFmt formatCode="\$#,##0.0" sourceLinked="0"/>
            <c:spPr>
              <a:noFill/>
              <a:ln w="25236">
                <a:noFill/>
              </a:ln>
            </c:spPr>
            <c:txPr>
              <a:bodyPr wrap="square" lIns="38100" tIns="19050" rIns="38100" bIns="19050" anchor="ctr">
                <a:spAutoFit/>
              </a:bodyPr>
              <a:lstStyle/>
              <a:p>
                <a:pPr>
                  <a:defRPr sz="1800" b="1" i="0" u="none" strike="noStrike" baseline="0">
                    <a:solidFill>
                      <a:srgbClr val="000000"/>
                    </a:solidFill>
                    <a:latin typeface="Calibri"/>
                    <a:ea typeface="Calibri"/>
                    <a:cs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Pres 2027</c:v>
                </c:pt>
              </c:strCache>
            </c:strRef>
          </c:cat>
          <c:val>
            <c:numRef>
              <c:f>Sheet1!$B$2:$B$18</c:f>
              <c:numCache>
                <c:formatCode>General</c:formatCode>
                <c:ptCount val="17"/>
                <c:pt idx="0">
                  <c:v>68.3</c:v>
                </c:pt>
                <c:pt idx="1">
                  <c:v>68.099999999999994</c:v>
                </c:pt>
                <c:pt idx="2">
                  <c:v>65.7</c:v>
                </c:pt>
                <c:pt idx="3">
                  <c:v>67.3</c:v>
                </c:pt>
                <c:pt idx="4">
                  <c:v>67.099999999999994</c:v>
                </c:pt>
                <c:pt idx="5">
                  <c:v>68.3</c:v>
                </c:pt>
                <c:pt idx="6">
                  <c:v>66.929195000000007</c:v>
                </c:pt>
                <c:pt idx="7">
                  <c:v>70.867000000000004</c:v>
                </c:pt>
                <c:pt idx="8">
                  <c:v>70.847999999999999</c:v>
                </c:pt>
                <c:pt idx="9">
                  <c:v>72.251000000000005</c:v>
                </c:pt>
                <c:pt idx="10">
                  <c:v>73.037000000000006</c:v>
                </c:pt>
                <c:pt idx="11">
                  <c:v>75.373999999999995</c:v>
                </c:pt>
                <c:pt idx="12">
                  <c:v>79.222999999999999</c:v>
                </c:pt>
                <c:pt idx="13">
                  <c:v>79.052000000000007</c:v>
                </c:pt>
                <c:pt idx="14">
                  <c:v>78.762</c:v>
                </c:pt>
                <c:pt idx="15">
                  <c:v>78.762</c:v>
                </c:pt>
                <c:pt idx="16">
                  <c:v>75.742999999999995</c:v>
                </c:pt>
              </c:numCache>
            </c:numRef>
          </c:val>
          <c:extLst>
            <c:ext xmlns:c16="http://schemas.microsoft.com/office/drawing/2014/chart" uri="{C3380CC4-5D6E-409C-BE32-E72D297353CC}">
              <c16:uniqueId val="{00000008-BC87-4D99-9792-4B32102D1909}"/>
            </c:ext>
          </c:extLst>
        </c:ser>
        <c:dLbls>
          <c:showLegendKey val="0"/>
          <c:showVal val="0"/>
          <c:showCatName val="0"/>
          <c:showSerName val="0"/>
          <c:showPercent val="0"/>
          <c:showBubbleSize val="0"/>
        </c:dLbls>
        <c:gapWidth val="150"/>
        <c:axId val="1203592591"/>
        <c:axId val="1"/>
      </c:barChart>
      <c:lineChart>
        <c:grouping val="standard"/>
        <c:varyColors val="0"/>
        <c:ser>
          <c:idx val="1"/>
          <c:order val="1"/>
          <c:tx>
            <c:strRef>
              <c:f>Sheet1!$C$1</c:f>
              <c:strCache>
                <c:ptCount val="1"/>
                <c:pt idx="0">
                  <c:v>2011 Adjusted for Inflation 2026 Constant Dollars)</c:v>
                </c:pt>
              </c:strCache>
            </c:strRef>
          </c:tx>
          <c:spPr>
            <a:ln w="53626">
              <a:solidFill>
                <a:srgbClr val="24AF19"/>
              </a:solidFill>
            </a:ln>
          </c:spPr>
          <c:marker>
            <c:symbol val="square"/>
            <c:size val="10"/>
            <c:spPr>
              <a:solidFill>
                <a:srgbClr val="24AF19"/>
              </a:solidFill>
              <a:ln>
                <a:noFill/>
              </a:ln>
            </c:spPr>
          </c:marker>
          <c:dLbls>
            <c:dLbl>
              <c:idx val="15"/>
              <c:layout>
                <c:manualLayout>
                  <c:x val="-3.3970279794515577E-2"/>
                  <c:y val="-3.6026202112099927E-2"/>
                </c:manualLayout>
              </c:layout>
              <c:numFmt formatCode="&quot;$&quot;#,##0.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A0-45B2-9AF9-DB5B5F5FAEF7}"/>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Sheet1!$A$2:$A$18</c:f>
              <c:strCache>
                <c:ptCount val="17"/>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Pres 2027</c:v>
                </c:pt>
              </c:strCache>
            </c:strRef>
          </c:cat>
          <c:val>
            <c:numRef>
              <c:f>Sheet1!$C$2:$C$18</c:f>
              <c:numCache>
                <c:formatCode>General</c:formatCode>
                <c:ptCount val="17"/>
                <c:pt idx="0">
                  <c:v>68.3</c:v>
                </c:pt>
                <c:pt idx="1">
                  <c:v>70.3</c:v>
                </c:pt>
                <c:pt idx="2">
                  <c:v>71.42</c:v>
                </c:pt>
                <c:pt idx="3">
                  <c:v>72.55</c:v>
                </c:pt>
                <c:pt idx="4">
                  <c:v>72.48</c:v>
                </c:pt>
                <c:pt idx="5">
                  <c:v>73.48</c:v>
                </c:pt>
                <c:pt idx="6">
                  <c:v>75.31</c:v>
                </c:pt>
                <c:pt idx="7">
                  <c:v>76.87</c:v>
                </c:pt>
                <c:pt idx="8">
                  <c:v>78.069999999999993</c:v>
                </c:pt>
                <c:pt idx="9">
                  <c:v>80.010000000000005</c:v>
                </c:pt>
                <c:pt idx="10">
                  <c:v>81.13</c:v>
                </c:pt>
                <c:pt idx="11">
                  <c:v>87.2</c:v>
                </c:pt>
                <c:pt idx="12">
                  <c:v>92.78</c:v>
                </c:pt>
                <c:pt idx="13">
                  <c:v>95.65</c:v>
                </c:pt>
                <c:pt idx="14">
                  <c:v>98.52</c:v>
                </c:pt>
                <c:pt idx="15">
                  <c:v>100.87</c:v>
                </c:pt>
                <c:pt idx="16">
                  <c:v>100.87</c:v>
                </c:pt>
              </c:numCache>
            </c:numRef>
          </c:val>
          <c:smooth val="0"/>
          <c:extLst>
            <c:ext xmlns:c16="http://schemas.microsoft.com/office/drawing/2014/chart" uri="{C3380CC4-5D6E-409C-BE32-E72D297353CC}">
              <c16:uniqueId val="{00000009-BC87-4D99-9792-4B32102D1909}"/>
            </c:ext>
          </c:extLst>
        </c:ser>
        <c:dLbls>
          <c:showLegendKey val="0"/>
          <c:showVal val="0"/>
          <c:showCatName val="0"/>
          <c:showSerName val="0"/>
          <c:showPercent val="0"/>
          <c:showBubbleSize val="0"/>
        </c:dLbls>
        <c:marker val="1"/>
        <c:smooth val="0"/>
        <c:axId val="1203592591"/>
        <c:axId val="1"/>
      </c:lineChart>
      <c:catAx>
        <c:axId val="1203592591"/>
        <c:scaling>
          <c:orientation val="minMax"/>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in val="20"/>
        </c:scaling>
        <c:delete val="1"/>
        <c:axPos val="l"/>
        <c:numFmt formatCode="General" sourceLinked="1"/>
        <c:majorTickMark val="out"/>
        <c:minorTickMark val="none"/>
        <c:tickLblPos val="nextTo"/>
        <c:crossAx val="1203592591"/>
        <c:crosses val="autoZero"/>
        <c:crossBetween val="between"/>
      </c:valAx>
      <c:spPr>
        <a:solidFill>
          <a:schemeClr val="bg1"/>
        </a:solidFill>
      </c:spPr>
    </c:plotArea>
    <c:legend>
      <c:legendPos val="r"/>
      <c:layout>
        <c:manualLayout>
          <c:xMode val="edge"/>
          <c:yMode val="edge"/>
          <c:x val="2.2980426186583094E-2"/>
          <c:y val="0.81800385949719623"/>
          <c:w val="0.95215038669613283"/>
          <c:h val="0.10567517145896477"/>
        </c:manualLayout>
      </c:layout>
      <c:overlay val="0"/>
      <c:txPr>
        <a:bodyPr/>
        <a:lstStyle/>
        <a:p>
          <a:pPr>
            <a:defRPr sz="2100" b="0"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789"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Billions of Dollars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46783625730994E-2"/>
          <c:y val="0.11674863387978142"/>
          <c:w val="0.96783625730994149"/>
          <c:h val="0.55532098446710554"/>
        </c:manualLayout>
      </c:layout>
      <c:barChart>
        <c:barDir val="col"/>
        <c:grouping val="clustered"/>
        <c:varyColors val="0"/>
        <c:ser>
          <c:idx val="0"/>
          <c:order val="0"/>
          <c:tx>
            <c:strRef>
              <c:f>Sheet1!$B$1</c:f>
              <c:strCache>
                <c:ptCount val="1"/>
                <c:pt idx="0">
                  <c:v>2026 Enacted</c:v>
                </c:pt>
              </c:strCache>
            </c:strRef>
          </c:tx>
          <c:spPr>
            <a:solidFill>
              <a:srgbClr val="FFC000"/>
            </a:solidFill>
            <a:ln>
              <a:noFill/>
            </a:ln>
            <a:effectLst/>
          </c:spPr>
          <c:invertIfNegative val="0"/>
          <c:dLbls>
            <c:dLbl>
              <c:idx val="2"/>
              <c:layout>
                <c:manualLayout>
                  <c:x val="-1.2345679012345623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A8-44B5-91D6-3374ADE877BF}"/>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K-12</c:v>
                </c:pt>
                <c:pt idx="1">
                  <c:v>Career and Technical Education &amp; Adult Ed</c:v>
                </c:pt>
                <c:pt idx="2">
                  <c:v>Pell Grant (discretionary &amp; mandatory)</c:v>
                </c:pt>
                <c:pt idx="3">
                  <c:v>Other higher ed.</c:v>
                </c:pt>
                <c:pt idx="4">
                  <c:v>IES &amp; other programs</c:v>
                </c:pt>
              </c:strCache>
            </c:strRef>
          </c:cat>
          <c:val>
            <c:numRef>
              <c:f>Sheet1!$B$2:$B$6</c:f>
              <c:numCache>
                <c:formatCode>General</c:formatCode>
                <c:ptCount val="5"/>
                <c:pt idx="0">
                  <c:v>44.738</c:v>
                </c:pt>
                <c:pt idx="1">
                  <c:v>2.181</c:v>
                </c:pt>
                <c:pt idx="2">
                  <c:v>41.521000000000001</c:v>
                </c:pt>
                <c:pt idx="3">
                  <c:v>7.7399999999999984</c:v>
                </c:pt>
                <c:pt idx="4">
                  <c:v>1.659</c:v>
                </c:pt>
              </c:numCache>
            </c:numRef>
          </c:val>
          <c:extLst>
            <c:ext xmlns:c16="http://schemas.microsoft.com/office/drawing/2014/chart" uri="{C3380CC4-5D6E-409C-BE32-E72D297353CC}">
              <c16:uniqueId val="{00000000-F6A8-44B5-91D6-3374ADE877BF}"/>
            </c:ext>
          </c:extLst>
        </c:ser>
        <c:ser>
          <c:idx val="1"/>
          <c:order val="1"/>
          <c:tx>
            <c:strRef>
              <c:f>Sheet1!$C$1</c:f>
              <c:strCache>
                <c:ptCount val="1"/>
                <c:pt idx="0">
                  <c:v>2027 President's Request</c:v>
                </c:pt>
              </c:strCache>
            </c:strRef>
          </c:tx>
          <c:spPr>
            <a:solidFill>
              <a:srgbClr val="002060"/>
            </a:solidFill>
            <a:ln>
              <a:noFill/>
            </a:ln>
            <a:effectLst/>
          </c:spPr>
          <c:invertIfNegative val="0"/>
          <c:dLbls>
            <c:dLbl>
              <c:idx val="0"/>
              <c:layout>
                <c:manualLayout>
                  <c:x val="1.2345679012345664E-2"/>
                  <c:y val="5.61206532178895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A8-44B5-91D6-3374ADE877BF}"/>
                </c:ext>
              </c:extLst>
            </c:dLbl>
            <c:dLbl>
              <c:idx val="1"/>
              <c:layout>
                <c:manualLayout>
                  <c:x val="1.3888888888888888E-2"/>
                  <c:y val="1.122413064357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A8-44B5-91D6-3374ADE877BF}"/>
                </c:ext>
              </c:extLst>
            </c:dLbl>
            <c:dLbl>
              <c:idx val="2"/>
              <c:layout>
                <c:manualLayout>
                  <c:x val="2.1604938271604882E-2"/>
                  <c:y val="1.4030163304472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A8-44B5-91D6-3374ADE877BF}"/>
                </c:ext>
              </c:extLst>
            </c:dLbl>
            <c:dLbl>
              <c:idx val="4"/>
              <c:layout>
                <c:manualLayout>
                  <c:x val="9.259259259259146E-3"/>
                  <c:y val="5.6120653217888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A8-44B5-91D6-3374ADE877BF}"/>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K-12</c:v>
                </c:pt>
                <c:pt idx="1">
                  <c:v>Career and Technical Education &amp; Adult Ed</c:v>
                </c:pt>
                <c:pt idx="2">
                  <c:v>Pell Grant (discretionary &amp; mandatory)</c:v>
                </c:pt>
                <c:pt idx="3">
                  <c:v>Other higher ed.</c:v>
                </c:pt>
                <c:pt idx="4">
                  <c:v>IES &amp; other programs</c:v>
                </c:pt>
              </c:strCache>
            </c:strRef>
          </c:cat>
          <c:val>
            <c:numRef>
              <c:f>Sheet1!$C$2:$C$6</c:f>
              <c:numCache>
                <c:formatCode>General</c:formatCode>
                <c:ptCount val="5"/>
                <c:pt idx="0">
                  <c:v>38.783000000000001</c:v>
                </c:pt>
                <c:pt idx="1">
                  <c:v>0</c:v>
                </c:pt>
                <c:pt idx="2">
                  <c:v>40.573999999999998</c:v>
                </c:pt>
                <c:pt idx="3">
                  <c:v>3.0670000000000002</c:v>
                </c:pt>
                <c:pt idx="4">
                  <c:v>0.87</c:v>
                </c:pt>
              </c:numCache>
            </c:numRef>
          </c:val>
          <c:extLst>
            <c:ext xmlns:c16="http://schemas.microsoft.com/office/drawing/2014/chart" uri="{C3380CC4-5D6E-409C-BE32-E72D297353CC}">
              <c16:uniqueId val="{00000001-F6A8-44B5-91D6-3374ADE877BF}"/>
            </c:ext>
          </c:extLst>
        </c:ser>
        <c:dLbls>
          <c:showLegendKey val="0"/>
          <c:showVal val="0"/>
          <c:showCatName val="0"/>
          <c:showSerName val="0"/>
          <c:showPercent val="0"/>
          <c:showBubbleSize val="0"/>
        </c:dLbls>
        <c:gapWidth val="219"/>
        <c:overlap val="-27"/>
        <c:axId val="1223063648"/>
        <c:axId val="1223064128"/>
      </c:barChart>
      <c:catAx>
        <c:axId val="122306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23064128"/>
        <c:crosses val="autoZero"/>
        <c:auto val="1"/>
        <c:lblAlgn val="ctr"/>
        <c:lblOffset val="100"/>
        <c:noMultiLvlLbl val="0"/>
      </c:catAx>
      <c:valAx>
        <c:axId val="1223064128"/>
        <c:scaling>
          <c:orientation val="minMax"/>
        </c:scaling>
        <c:delete val="1"/>
        <c:axPos val="l"/>
        <c:numFmt formatCode="General" sourceLinked="1"/>
        <c:majorTickMark val="none"/>
        <c:minorTickMark val="none"/>
        <c:tickLblPos val="nextTo"/>
        <c:crossAx val="122306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160412380884834E-3"/>
          <c:y val="5.2398989898989896E-2"/>
          <c:w val="0.61496618665910008"/>
          <c:h val="0.92803030303030298"/>
        </c:manualLayout>
      </c:layout>
      <c:pie3DChart>
        <c:varyColors val="1"/>
        <c:ser>
          <c:idx val="0"/>
          <c:order val="0"/>
          <c:tx>
            <c:strRef>
              <c:f>Sheet1!$B$1</c:f>
              <c:strCache>
                <c:ptCount val="1"/>
                <c:pt idx="0">
                  <c:v>% of 2027 President's Request</c:v>
                </c:pt>
              </c:strCache>
            </c:strRef>
          </c:tx>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CE7F-4DB0-8498-27C8E42840DD}"/>
              </c:ext>
            </c:extLst>
          </c:dPt>
          <c:dPt>
            <c:idx val="1"/>
            <c:bubble3D val="0"/>
            <c:spPr>
              <a:solidFill>
                <a:srgbClr val="002060"/>
              </a:solidFill>
              <a:ln w="25400">
                <a:solidFill>
                  <a:schemeClr val="lt1"/>
                </a:solidFill>
              </a:ln>
              <a:effectLst/>
              <a:sp3d contourW="25400">
                <a:contourClr>
                  <a:schemeClr val="lt1"/>
                </a:contourClr>
              </a:sp3d>
            </c:spPr>
            <c:extLst>
              <c:ext xmlns:c16="http://schemas.microsoft.com/office/drawing/2014/chart" uri="{C3380CC4-5D6E-409C-BE32-E72D297353CC}">
                <c16:uniqueId val="{00000003-CE7F-4DB0-8498-27C8E42840DD}"/>
              </c:ext>
            </c:extLst>
          </c:dPt>
          <c:dPt>
            <c:idx val="2"/>
            <c:bubble3D val="0"/>
            <c:spPr>
              <a:solidFill>
                <a:srgbClr val="D20EC9"/>
              </a:solidFill>
              <a:ln w="25400">
                <a:solidFill>
                  <a:schemeClr val="lt1"/>
                </a:solidFill>
              </a:ln>
              <a:effectLst/>
              <a:sp3d contourW="25400">
                <a:contourClr>
                  <a:schemeClr val="lt1"/>
                </a:contourClr>
              </a:sp3d>
            </c:spPr>
            <c:extLst>
              <c:ext xmlns:c16="http://schemas.microsoft.com/office/drawing/2014/chart" uri="{C3380CC4-5D6E-409C-BE32-E72D297353CC}">
                <c16:uniqueId val="{00000004-CE7F-4DB0-8498-27C8E42840DD}"/>
              </c:ext>
            </c:extLst>
          </c:dPt>
          <c:dPt>
            <c:idx val="3"/>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2-CE7F-4DB0-8498-27C8E42840DD}"/>
              </c:ext>
            </c:extLst>
          </c:dPt>
          <c:dPt>
            <c:idx val="4"/>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CE7F-4DB0-8498-27C8E42840D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7A71-416F-B3A9-1A5C703FFCFF}"/>
              </c:ext>
            </c:extLst>
          </c:dPt>
          <c:dPt>
            <c:idx val="6"/>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6-CE7F-4DB0-8498-27C8E42840DD}"/>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A71-416F-B3A9-1A5C703FFCFF}"/>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C0F3-42A0-878C-878ACCC5EA52}"/>
              </c:ext>
            </c:extLst>
          </c:dPt>
          <c:dLbls>
            <c:dLbl>
              <c:idx val="0"/>
              <c:layout>
                <c:manualLayout>
                  <c:x val="-7.1243881676952489E-2"/>
                  <c:y val="6.472341525491132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7F-4DB0-8498-27C8E42840DD}"/>
                </c:ext>
              </c:extLst>
            </c:dLbl>
            <c:dLbl>
              <c:idx val="1"/>
              <c:layout>
                <c:manualLayout>
                  <c:x val="-9.0630748859095375E-2"/>
                  <c:y val="-0.15634434900182931"/>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7F-4DB0-8498-27C8E42840DD}"/>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E7F-4DB0-8498-27C8E42840DD}"/>
                </c:ext>
              </c:extLst>
            </c:dLbl>
            <c:dLbl>
              <c:idx val="3"/>
              <c:layout>
                <c:manualLayout>
                  <c:x val="3.0891797309120089E-2"/>
                  <c:y val="2.3991092022588086E-2"/>
                </c:manualLayout>
              </c:layout>
              <c:tx>
                <c:rich>
                  <a:bodyPr rot="0" spcFirstLastPara="1" vertOverflow="ellipsis" vert="horz" wrap="square" lIns="38100" tIns="19050" rIns="38100" bIns="19050" anchor="ctr" anchorCtr="1">
                    <a:spAutoFit/>
                  </a:bodyPr>
                  <a:lstStyle/>
                  <a:p>
                    <a:pPr>
                      <a:defRPr lang="en-US" sz="1800" b="1" i="0" u="none" strike="noStrike" kern="1200" baseline="0" smtClean="0">
                        <a:solidFill>
                          <a:schemeClr val="tx1">
                            <a:lumMod val="75000"/>
                            <a:lumOff val="25000"/>
                          </a:schemeClr>
                        </a:solidFill>
                        <a:latin typeface="+mn-lt"/>
                        <a:ea typeface="+mn-ea"/>
                        <a:cs typeface="+mn-cs"/>
                      </a:defRPr>
                    </a:pPr>
                    <a:fld id="{F507594F-D42D-4B20-A0C5-D2024844F826}" type="VALUE">
                      <a:rPr lang="en-US" sz="1800" b="1" smtClean="0"/>
                      <a:pPr>
                        <a:defRPr lang="en-US" sz="1800" b="1" smtClean="0"/>
                      </a:pPr>
                      <a:t>[VALUE]</a:t>
                    </a:fld>
                    <a:r>
                      <a:rPr lang="en-US" sz="1800" b="1"/>
                      <a:t> CTE/Adult</a:t>
                    </a:r>
                  </a:p>
                </c:rich>
              </c:tx>
              <c:numFmt formatCode="0%" sourceLinked="0"/>
              <c:spPr>
                <a:solidFill>
                  <a:srgbClr val="FF0000"/>
                </a:solid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smtClean="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7F-4DB0-8498-27C8E42840DD}"/>
                </c:ext>
              </c:extLst>
            </c:dLbl>
            <c:dLbl>
              <c:idx val="4"/>
              <c:layout>
                <c:manualLayout>
                  <c:x val="3.6336336336336338E-2"/>
                  <c:y val="-8.6597868448262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7F-4DB0-8498-27C8E42840DD}"/>
                </c:ext>
              </c:extLst>
            </c:dLbl>
            <c:dLbl>
              <c:idx val="5"/>
              <c:layout>
                <c:manualLayout>
                  <c:x val="-1.8110945591260551E-2"/>
                  <c:y val="-2.054541477769824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71-416F-B3A9-1A5C703FFCFF}"/>
                </c:ext>
              </c:extLst>
            </c:dLbl>
            <c:dLbl>
              <c:idx val="6"/>
              <c:layout>
                <c:manualLayout>
                  <c:x val="2.7744969378827648E-2"/>
                  <c:y val="-9.480553567167740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7F-4DB0-8498-27C8E42840DD}"/>
                </c:ext>
              </c:extLst>
            </c:dLbl>
            <c:dLbl>
              <c:idx val="7"/>
              <c:layout>
                <c:manualLayout>
                  <c:x val="4.0552481615473743E-2"/>
                  <c:y val="-1.471804660781038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A71-416F-B3A9-1A5C703FFCFF}"/>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0-C0F3-42A0-878C-878ACCC5EA5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Title I</c:v>
                </c:pt>
                <c:pt idx="1">
                  <c:v>Special Education</c:v>
                </c:pt>
                <c:pt idx="2">
                  <c:v>Other K-12</c:v>
                </c:pt>
                <c:pt idx="3">
                  <c:v>CTE/Adult education</c:v>
                </c:pt>
                <c:pt idx="4">
                  <c:v>Pell Grants</c:v>
                </c:pt>
                <c:pt idx="5">
                  <c:v>Other Higher Ed</c:v>
                </c:pt>
                <c:pt idx="6">
                  <c:v>IES Research/Statistics</c:v>
                </c:pt>
                <c:pt idx="7">
                  <c:v>Management</c:v>
                </c:pt>
                <c:pt idx="8">
                  <c:v>Other</c:v>
                </c:pt>
              </c:strCache>
            </c:strRef>
          </c:cat>
          <c:val>
            <c:numRef>
              <c:f>Sheet1!$B$2:$B$10</c:f>
              <c:numCache>
                <c:formatCode>_(* #,##0.00_);_(* \(#,##0.00\);_(* "-"??_);_(@_)</c:formatCode>
                <c:ptCount val="9"/>
                <c:pt idx="0">
                  <c:v>0.24299999999999999</c:v>
                </c:pt>
                <c:pt idx="1">
                  <c:v>0.21160000000000001</c:v>
                </c:pt>
                <c:pt idx="2">
                  <c:v>5.7099999999999998E-2</c:v>
                </c:pt>
                <c:pt idx="3">
                  <c:v>0</c:v>
                </c:pt>
                <c:pt idx="4">
                  <c:v>0.44119999999999998</c:v>
                </c:pt>
                <c:pt idx="5">
                  <c:v>8.0999999999999996E-3</c:v>
                </c:pt>
                <c:pt idx="6">
                  <c:v>3.3999999999999998E-3</c:v>
                </c:pt>
                <c:pt idx="7">
                  <c:v>2.8500000000000001E-2</c:v>
                </c:pt>
                <c:pt idx="8">
                  <c:v>6.7000000000000002E-3</c:v>
                </c:pt>
              </c:numCache>
            </c:numRef>
          </c:val>
          <c:extLst>
            <c:ext xmlns:c16="http://schemas.microsoft.com/office/drawing/2014/chart" uri="{C3380CC4-5D6E-409C-BE32-E72D297353CC}">
              <c16:uniqueId val="{00000000-CE7F-4DB0-8498-27C8E42840DD}"/>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2193138019909677"/>
          <c:y val="5.0226875049709692E-2"/>
          <c:w val="0.36905961079189425"/>
          <c:h val="0.8995460510617990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77073004763299E-2"/>
          <c:y val="4.6976688213377193E-2"/>
          <c:w val="0.91746366773597743"/>
          <c:h val="0.82714402452310776"/>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24AF19"/>
              </a:solidFill>
              <a:ln>
                <a:noFill/>
              </a:ln>
              <a:effectLst/>
            </c:spPr>
            <c:extLst>
              <c:ext xmlns:c16="http://schemas.microsoft.com/office/drawing/2014/chart" uri="{C3380CC4-5D6E-409C-BE32-E72D297353CC}">
                <c16:uniqueId val="{00000004-9C84-4D7E-A752-BD10A2000F86}"/>
              </c:ext>
            </c:extLst>
          </c:dPt>
          <c:dPt>
            <c:idx val="1"/>
            <c:invertIfNegative val="0"/>
            <c:bubble3D val="0"/>
            <c:spPr>
              <a:solidFill>
                <a:srgbClr val="FF0000"/>
              </a:solidFill>
              <a:ln>
                <a:noFill/>
              </a:ln>
              <a:effectLst/>
            </c:spPr>
            <c:extLst>
              <c:ext xmlns:c16="http://schemas.microsoft.com/office/drawing/2014/chart" uri="{C3380CC4-5D6E-409C-BE32-E72D297353CC}">
                <c16:uniqueId val="{00000003-9C84-4D7E-A752-BD10A2000F86}"/>
              </c:ext>
            </c:extLst>
          </c:dPt>
          <c:dPt>
            <c:idx val="2"/>
            <c:invertIfNegative val="0"/>
            <c:bubble3D val="0"/>
            <c:spPr>
              <a:solidFill>
                <a:srgbClr val="301E70"/>
              </a:solidFill>
              <a:ln>
                <a:noFill/>
              </a:ln>
              <a:effectLst/>
            </c:spPr>
            <c:extLst>
              <c:ext xmlns:c16="http://schemas.microsoft.com/office/drawing/2014/chart" uri="{C3380CC4-5D6E-409C-BE32-E72D297353CC}">
                <c16:uniqueId val="{00000005-9C84-4D7E-A752-BD10A2000F86}"/>
              </c:ext>
            </c:extLst>
          </c:dPt>
          <c:dLbls>
            <c:dLbl>
              <c:idx val="1"/>
              <c:layout>
                <c:manualLayout>
                  <c:x val="-1.5432098765432098E-3"/>
                  <c:y val="-0.12065940441846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84-4D7E-A752-BD10A2000F86}"/>
                </c:ext>
              </c:extLst>
            </c:dLbl>
            <c:dLbl>
              <c:idx val="2"/>
              <c:layout>
                <c:manualLayout>
                  <c:x val="9.2592592592592587E-3"/>
                  <c:y val="-0.218870547549770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84-4D7E-A752-BD10A2000F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Increase ED Funding</c:v>
                </c:pt>
                <c:pt idx="1">
                  <c:v>Cut ED Funding</c:v>
                </c:pt>
                <c:pt idx="2">
                  <c:v>Keep it the same</c:v>
                </c:pt>
              </c:strCache>
            </c:strRef>
          </c:cat>
          <c:val>
            <c:numRef>
              <c:f>Sheet1!$B$2:$B$4</c:f>
              <c:numCache>
                <c:formatCode>General</c:formatCode>
                <c:ptCount val="3"/>
                <c:pt idx="0">
                  <c:v>0.18</c:v>
                </c:pt>
                <c:pt idx="1">
                  <c:v>0.1</c:v>
                </c:pt>
                <c:pt idx="2">
                  <c:v>0.24</c:v>
                </c:pt>
              </c:numCache>
            </c:numRef>
          </c:val>
          <c:extLst>
            <c:ext xmlns:c16="http://schemas.microsoft.com/office/drawing/2014/chart" uri="{C3380CC4-5D6E-409C-BE32-E72D297353CC}">
              <c16:uniqueId val="{00000000-9C84-4D7E-A752-BD10A2000F86}"/>
            </c:ext>
          </c:extLst>
        </c:ser>
        <c:ser>
          <c:idx val="1"/>
          <c:order val="1"/>
          <c:tx>
            <c:strRef>
              <c:f>Sheet1!$C$1</c:f>
              <c:strCache>
                <c:ptCount val="1"/>
                <c:pt idx="0">
                  <c:v>Increase, even if it meant you would pay more in taxes</c:v>
                </c:pt>
              </c:strCache>
            </c:strRef>
          </c:tx>
          <c:spPr>
            <a:solidFill>
              <a:srgbClr val="A2D767"/>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Increase ED Funding</c:v>
                </c:pt>
                <c:pt idx="1">
                  <c:v>Cut ED Funding</c:v>
                </c:pt>
                <c:pt idx="2">
                  <c:v>Keep it the same</c:v>
                </c:pt>
              </c:strCache>
            </c:strRef>
          </c:cat>
          <c:val>
            <c:numRef>
              <c:f>Sheet1!$C$2:$C$4</c:f>
              <c:numCache>
                <c:formatCode>General</c:formatCode>
                <c:ptCount val="3"/>
                <c:pt idx="0">
                  <c:v>0.39</c:v>
                </c:pt>
              </c:numCache>
            </c:numRef>
          </c:val>
          <c:extLst>
            <c:ext xmlns:c16="http://schemas.microsoft.com/office/drawing/2014/chart" uri="{C3380CC4-5D6E-409C-BE32-E72D297353CC}">
              <c16:uniqueId val="{00000001-9C84-4D7E-A752-BD10A2000F86}"/>
            </c:ext>
          </c:extLst>
        </c:ser>
        <c:dLbls>
          <c:showLegendKey val="0"/>
          <c:showVal val="0"/>
          <c:showCatName val="0"/>
          <c:showSerName val="0"/>
          <c:showPercent val="0"/>
          <c:showBubbleSize val="0"/>
        </c:dLbls>
        <c:gapWidth val="150"/>
        <c:overlap val="100"/>
        <c:axId val="573963775"/>
        <c:axId val="573961375"/>
      </c:barChart>
      <c:catAx>
        <c:axId val="573963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573961375"/>
        <c:crosses val="autoZero"/>
        <c:auto val="1"/>
        <c:lblAlgn val="ctr"/>
        <c:lblOffset val="100"/>
        <c:noMultiLvlLbl val="0"/>
      </c:catAx>
      <c:valAx>
        <c:axId val="573961375"/>
        <c:scaling>
          <c:orientation val="minMax"/>
          <c:max val="0.65000000000000013"/>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73963775"/>
        <c:crosses val="autoZero"/>
        <c:crossBetween val="between"/>
      </c:valAx>
      <c:spPr>
        <a:noFill/>
        <a:ln>
          <a:noFill/>
        </a:ln>
        <a:effectLst/>
      </c:spPr>
    </c:plotArea>
    <c:legend>
      <c:legendPos val="b"/>
      <c:legendEntry>
        <c:idx val="0"/>
        <c:delete val="1"/>
      </c:legendEntry>
      <c:layout>
        <c:manualLayout>
          <c:xMode val="edge"/>
          <c:yMode val="edge"/>
          <c:x val="6.893615728589482E-2"/>
          <c:y val="0.91809763372359088"/>
          <c:w val="0.85421825712152955"/>
          <c:h val="7.808679217674964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rPr>
              <a:t>Billions of dollars provided, rescinded, or shortfall created. 2026-2031 are based on CBO estimates assuming discretionary maximum grant is frozen, no eligibility changes, and Congress keeps appropriating same amount it has since 2015</a:t>
            </a:r>
          </a:p>
        </c:rich>
      </c:tx>
      <c:layout>
        <c:manualLayout>
          <c:xMode val="edge"/>
          <c:yMode val="edge"/>
          <c:x val="0.11780220227527591"/>
          <c:y val="1.506118457995601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Discretionary BA</c:v>
                </c:pt>
              </c:strCache>
            </c:strRef>
          </c:tx>
          <c:spPr>
            <a:solidFill>
              <a:srgbClr val="291A60"/>
            </a:solidFill>
            <a:ln>
              <a:noFill/>
            </a:ln>
            <a:effectLst/>
            <a:sp3d/>
          </c:spPr>
          <c:invertIfNegative val="0"/>
          <c:cat>
            <c:numRef>
              <c:f>Sheet1!$A$2:$A$20</c:f>
              <c:numCache>
                <c:formatCode>General</c:formatCode>
                <c:ptCount val="19"/>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numCache>
            </c:numRef>
          </c:cat>
          <c:val>
            <c:numRef>
              <c:f>Sheet1!$B$2:$B$20</c:f>
              <c:numCache>
                <c:formatCode>General</c:formatCode>
                <c:ptCount val="19"/>
                <c:pt idx="0">
                  <c:v>17.288</c:v>
                </c:pt>
                <c:pt idx="1">
                  <c:v>17.495000000000001</c:v>
                </c:pt>
                <c:pt idx="2">
                  <c:v>22.956</c:v>
                </c:pt>
                <c:pt idx="3">
                  <c:v>22.824000000000002</c:v>
                </c:pt>
                <c:pt idx="4">
                  <c:v>22.777999999999999</c:v>
                </c:pt>
                <c:pt idx="5">
                  <c:v>22.777999999999999</c:v>
                </c:pt>
                <c:pt idx="6">
                  <c:v>22.475000000000001</c:v>
                </c:pt>
                <c:pt idx="7">
                  <c:v>22.475000000000001</c:v>
                </c:pt>
                <c:pt idx="8">
                  <c:v>22.475000000000001</c:v>
                </c:pt>
                <c:pt idx="9">
                  <c:v>22.475000000000001</c:v>
                </c:pt>
                <c:pt idx="10">
                  <c:v>22.475000000000001</c:v>
                </c:pt>
                <c:pt idx="11">
                  <c:v>22.475000000000001</c:v>
                </c:pt>
                <c:pt idx="12">
                  <c:v>22.475000000000001</c:v>
                </c:pt>
                <c:pt idx="13">
                  <c:v>22.475000000000001</c:v>
                </c:pt>
                <c:pt idx="14">
                  <c:v>22.475000000000001</c:v>
                </c:pt>
                <c:pt idx="15">
                  <c:v>22.475000000000001</c:v>
                </c:pt>
                <c:pt idx="16">
                  <c:v>22.475000000000001</c:v>
                </c:pt>
                <c:pt idx="17">
                  <c:v>22.475000000000001</c:v>
                </c:pt>
                <c:pt idx="18">
                  <c:v>22.475000000000001</c:v>
                </c:pt>
              </c:numCache>
            </c:numRef>
          </c:val>
          <c:extLst>
            <c:ext xmlns:c16="http://schemas.microsoft.com/office/drawing/2014/chart" uri="{C3380CC4-5D6E-409C-BE32-E72D297353CC}">
              <c16:uniqueId val="{00000000-F986-4853-A5D9-B9EEB081F288}"/>
            </c:ext>
          </c:extLst>
        </c:ser>
        <c:ser>
          <c:idx val="1"/>
          <c:order val="1"/>
          <c:tx>
            <c:strRef>
              <c:f>Sheet1!$C$1</c:f>
              <c:strCache>
                <c:ptCount val="1"/>
                <c:pt idx="0">
                  <c:v>Mandatory-for-Discretionary</c:v>
                </c:pt>
              </c:strCache>
            </c:strRef>
          </c:tx>
          <c:spPr>
            <a:solidFill>
              <a:srgbClr val="FFCD2D"/>
            </a:solidFill>
            <a:ln>
              <a:noFill/>
            </a:ln>
            <a:effectLst/>
            <a:sp3d/>
          </c:spPr>
          <c:invertIfNegative val="0"/>
          <c:cat>
            <c:numRef>
              <c:f>Sheet1!$A$2:$A$20</c:f>
              <c:numCache>
                <c:formatCode>General</c:formatCode>
                <c:ptCount val="19"/>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numCache>
            </c:numRef>
          </c:cat>
          <c:val>
            <c:numRef>
              <c:f>Sheet1!$C$2:$C$20</c:f>
              <c:numCache>
                <c:formatCode>General</c:formatCode>
                <c:ptCount val="19"/>
                <c:pt idx="0">
                  <c:v>15.64</c:v>
                </c:pt>
                <c:pt idx="1">
                  <c:v>1.8</c:v>
                </c:pt>
                <c:pt idx="2">
                  <c:v>2.8</c:v>
                </c:pt>
                <c:pt idx="3">
                  <c:v>13.795</c:v>
                </c:pt>
                <c:pt idx="4">
                  <c:v>7.5869999999999997</c:v>
                </c:pt>
                <c:pt idx="5">
                  <c:v>0.58799999999999997</c:v>
                </c:pt>
                <c:pt idx="6">
                  <c:v>0</c:v>
                </c:pt>
                <c:pt idx="7">
                  <c:v>0</c:v>
                </c:pt>
                <c:pt idx="8">
                  <c:v>1.32</c:v>
                </c:pt>
                <c:pt idx="9">
                  <c:v>1.3340000000000001</c:v>
                </c:pt>
                <c:pt idx="10">
                  <c:v>1.37</c:v>
                </c:pt>
                <c:pt idx="11">
                  <c:v>1.405</c:v>
                </c:pt>
                <c:pt idx="12">
                  <c:v>1.1419999999999999</c:v>
                </c:pt>
                <c:pt idx="13">
                  <c:v>1.0780000000000001</c:v>
                </c:pt>
                <c:pt idx="14">
                  <c:v>1.034</c:v>
                </c:pt>
                <c:pt idx="15">
                  <c:v>0.96399999999999997</c:v>
                </c:pt>
                <c:pt idx="16">
                  <c:v>3.17</c:v>
                </c:pt>
                <c:pt idx="17">
                  <c:v>12.67</c:v>
                </c:pt>
                <c:pt idx="18">
                  <c:v>1.236</c:v>
                </c:pt>
              </c:numCache>
            </c:numRef>
          </c:val>
          <c:extLst>
            <c:ext xmlns:c16="http://schemas.microsoft.com/office/drawing/2014/chart" uri="{C3380CC4-5D6E-409C-BE32-E72D297353CC}">
              <c16:uniqueId val="{00000001-F986-4853-A5D9-B9EEB081F288}"/>
            </c:ext>
          </c:extLst>
        </c:ser>
        <c:ser>
          <c:idx val="2"/>
          <c:order val="2"/>
          <c:tx>
            <c:strRef>
              <c:f>Sheet1!$D$1</c:f>
              <c:strCache>
                <c:ptCount val="1"/>
                <c:pt idx="0">
                  <c:v>Prior Year Surplus</c:v>
                </c:pt>
              </c:strCache>
            </c:strRef>
          </c:tx>
          <c:spPr>
            <a:solidFill>
              <a:srgbClr val="24AF19"/>
            </a:solidFill>
            <a:ln>
              <a:noFill/>
            </a:ln>
            <a:effectLst/>
            <a:sp3d/>
          </c:spPr>
          <c:invertIfNegative val="0"/>
          <c:dPt>
            <c:idx val="17"/>
            <c:invertIfNegative val="0"/>
            <c:bubble3D val="0"/>
            <c:spPr>
              <a:solidFill>
                <a:srgbClr val="FF0000"/>
              </a:solidFill>
              <a:ln>
                <a:noFill/>
              </a:ln>
              <a:effectLst/>
              <a:sp3d/>
            </c:spPr>
            <c:extLst>
              <c:ext xmlns:c16="http://schemas.microsoft.com/office/drawing/2014/chart" uri="{C3380CC4-5D6E-409C-BE32-E72D297353CC}">
                <c16:uniqueId val="{00000001-4951-4CD2-9851-B98100375ABD}"/>
              </c:ext>
            </c:extLst>
          </c:dPt>
          <c:dPt>
            <c:idx val="18"/>
            <c:invertIfNegative val="0"/>
            <c:bubble3D val="0"/>
            <c:spPr>
              <a:solidFill>
                <a:srgbClr val="FF0000"/>
              </a:solidFill>
              <a:ln>
                <a:noFill/>
              </a:ln>
              <a:effectLst/>
              <a:sp3d/>
            </c:spPr>
            <c:extLst>
              <c:ext xmlns:c16="http://schemas.microsoft.com/office/drawing/2014/chart" uri="{C3380CC4-5D6E-409C-BE32-E72D297353CC}">
                <c16:uniqueId val="{00000002-4951-4CD2-9851-B98100375ABD}"/>
              </c:ext>
            </c:extLst>
          </c:dPt>
          <c:dPt>
            <c:idx val="19"/>
            <c:invertIfNegative val="0"/>
            <c:bubble3D val="0"/>
            <c:spPr>
              <a:solidFill>
                <a:srgbClr val="FF0000"/>
              </a:solidFill>
              <a:ln>
                <a:noFill/>
              </a:ln>
              <a:effectLst/>
              <a:sp3d/>
            </c:spPr>
            <c:extLst>
              <c:ext xmlns:c16="http://schemas.microsoft.com/office/drawing/2014/chart" uri="{C3380CC4-5D6E-409C-BE32-E72D297353CC}">
                <c16:uniqueId val="{00000003-4951-4CD2-9851-B98100375ABD}"/>
              </c:ext>
            </c:extLst>
          </c:dPt>
          <c:dPt>
            <c:idx val="20"/>
            <c:invertIfNegative val="0"/>
            <c:bubble3D val="0"/>
            <c:spPr>
              <a:solidFill>
                <a:srgbClr val="FF0000"/>
              </a:solidFill>
              <a:ln>
                <a:noFill/>
              </a:ln>
              <a:effectLst/>
              <a:sp3d/>
            </c:spPr>
            <c:extLst>
              <c:ext xmlns:c16="http://schemas.microsoft.com/office/drawing/2014/chart" uri="{C3380CC4-5D6E-409C-BE32-E72D297353CC}">
                <c16:uniqueId val="{00000004-4951-4CD2-9851-B98100375ABD}"/>
              </c:ext>
            </c:extLst>
          </c:dPt>
          <c:dPt>
            <c:idx val="21"/>
            <c:invertIfNegative val="0"/>
            <c:bubble3D val="0"/>
            <c:spPr>
              <a:solidFill>
                <a:srgbClr val="FF0000"/>
              </a:solidFill>
              <a:ln>
                <a:noFill/>
              </a:ln>
              <a:effectLst/>
              <a:sp3d/>
            </c:spPr>
            <c:extLst>
              <c:ext xmlns:c16="http://schemas.microsoft.com/office/drawing/2014/chart" uri="{C3380CC4-5D6E-409C-BE32-E72D297353CC}">
                <c16:uniqueId val="{00000000-4951-4CD2-9851-B98100375ABD}"/>
              </c:ext>
            </c:extLst>
          </c:dPt>
          <c:dPt>
            <c:idx val="22"/>
            <c:invertIfNegative val="0"/>
            <c:bubble3D val="0"/>
            <c:spPr>
              <a:solidFill>
                <a:srgbClr val="FF0000"/>
              </a:solidFill>
              <a:ln>
                <a:noFill/>
              </a:ln>
              <a:effectLst/>
              <a:sp3d/>
            </c:spPr>
            <c:extLst>
              <c:ext xmlns:c16="http://schemas.microsoft.com/office/drawing/2014/chart" uri="{C3380CC4-5D6E-409C-BE32-E72D297353CC}">
                <c16:uniqueId val="{00000005-4951-4CD2-9851-B98100375ABD}"/>
              </c:ext>
            </c:extLst>
          </c:dPt>
          <c:cat>
            <c:numRef>
              <c:f>Sheet1!$A$2:$A$20</c:f>
              <c:numCache>
                <c:formatCode>General</c:formatCode>
                <c:ptCount val="19"/>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numCache>
            </c:numRef>
          </c:cat>
          <c:val>
            <c:numRef>
              <c:f>Sheet1!$D$2:$D$20</c:f>
              <c:numCache>
                <c:formatCode>General</c:formatCode>
                <c:ptCount val="19"/>
                <c:pt idx="1">
                  <c:v>3.427</c:v>
                </c:pt>
                <c:pt idx="4">
                  <c:v>7.7009999999999996</c:v>
                </c:pt>
                <c:pt idx="5">
                  <c:v>11.696</c:v>
                </c:pt>
                <c:pt idx="6">
                  <c:v>9.4819999999999993</c:v>
                </c:pt>
                <c:pt idx="7">
                  <c:v>8.11</c:v>
                </c:pt>
                <c:pt idx="8">
                  <c:v>8.8160000000000007</c:v>
                </c:pt>
                <c:pt idx="9">
                  <c:v>8.3989999999999991</c:v>
                </c:pt>
                <c:pt idx="10">
                  <c:v>9.6370000000000005</c:v>
                </c:pt>
                <c:pt idx="11">
                  <c:v>10.113</c:v>
                </c:pt>
                <c:pt idx="12">
                  <c:v>12.176</c:v>
                </c:pt>
                <c:pt idx="13">
                  <c:v>14.375999999999999</c:v>
                </c:pt>
                <c:pt idx="14">
                  <c:v>14.599</c:v>
                </c:pt>
                <c:pt idx="15">
                  <c:v>11.567</c:v>
                </c:pt>
                <c:pt idx="16">
                  <c:v>2.2229999999999999</c:v>
                </c:pt>
                <c:pt idx="17">
                  <c:v>-5.95</c:v>
                </c:pt>
                <c:pt idx="18">
                  <c:v>-5.45</c:v>
                </c:pt>
              </c:numCache>
            </c:numRef>
          </c:val>
          <c:extLst>
            <c:ext xmlns:c16="http://schemas.microsoft.com/office/drawing/2014/chart" uri="{C3380CC4-5D6E-409C-BE32-E72D297353CC}">
              <c16:uniqueId val="{00000002-F986-4853-A5D9-B9EEB081F288}"/>
            </c:ext>
          </c:extLst>
        </c:ser>
        <c:ser>
          <c:idx val="3"/>
          <c:order val="3"/>
          <c:tx>
            <c:strRef>
              <c:f>Sheet1!$E$1</c:f>
              <c:strCache>
                <c:ptCount val="1"/>
                <c:pt idx="0">
                  <c:v>Prior Year Shortfall</c:v>
                </c:pt>
              </c:strCache>
            </c:strRef>
          </c:tx>
          <c:spPr>
            <a:solidFill>
              <a:srgbClr val="FF0000"/>
            </a:solidFill>
            <a:ln>
              <a:noFill/>
            </a:ln>
            <a:effectLst/>
            <a:sp3d/>
          </c:spPr>
          <c:invertIfNegative val="0"/>
          <c:cat>
            <c:numRef>
              <c:f>Sheet1!$A$2:$A$20</c:f>
              <c:numCache>
                <c:formatCode>General</c:formatCode>
                <c:ptCount val="19"/>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numCache>
            </c:numRef>
          </c:cat>
          <c:val>
            <c:numRef>
              <c:f>Sheet1!$E$2:$E$20</c:f>
              <c:numCache>
                <c:formatCode>General</c:formatCode>
                <c:ptCount val="19"/>
                <c:pt idx="0">
                  <c:v>-2.657</c:v>
                </c:pt>
                <c:pt idx="2">
                  <c:v>-9.5690000000000008</c:v>
                </c:pt>
                <c:pt idx="3">
                  <c:v>-1.7809999999999999</c:v>
                </c:pt>
              </c:numCache>
            </c:numRef>
          </c:val>
          <c:extLst>
            <c:ext xmlns:c16="http://schemas.microsoft.com/office/drawing/2014/chart" uri="{C3380CC4-5D6E-409C-BE32-E72D297353CC}">
              <c16:uniqueId val="{00000003-F986-4853-A5D9-B9EEB081F288}"/>
            </c:ext>
          </c:extLst>
        </c:ser>
        <c:ser>
          <c:idx val="4"/>
          <c:order val="4"/>
          <c:tx>
            <c:strRef>
              <c:f>Sheet1!$F$1</c:f>
              <c:strCache>
                <c:ptCount val="1"/>
                <c:pt idx="0">
                  <c:v>Rescission</c:v>
                </c:pt>
              </c:strCache>
            </c:strRef>
          </c:tx>
          <c:spPr>
            <a:solidFill>
              <a:srgbClr val="F56BEB"/>
            </a:solidFill>
            <a:ln>
              <a:noFill/>
            </a:ln>
            <a:effectLst/>
            <a:sp3d/>
          </c:spPr>
          <c:invertIfNegative val="0"/>
          <c:cat>
            <c:numRef>
              <c:f>Sheet1!$A$2:$A$20</c:f>
              <c:numCache>
                <c:formatCode>General</c:formatCode>
                <c:ptCount val="19"/>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numCache>
            </c:numRef>
          </c:cat>
          <c:val>
            <c:numRef>
              <c:f>Sheet1!$F$2:$F$20</c:f>
              <c:numCache>
                <c:formatCode>General</c:formatCode>
                <c:ptCount val="19"/>
                <c:pt idx="8">
                  <c:v>-1.31</c:v>
                </c:pt>
                <c:pt idx="10">
                  <c:v>-0.6</c:v>
                </c:pt>
                <c:pt idx="11">
                  <c:v>-0.5</c:v>
                </c:pt>
                <c:pt idx="12">
                  <c:v>-0.5</c:v>
                </c:pt>
                <c:pt idx="13">
                  <c:v>-1.05</c:v>
                </c:pt>
                <c:pt idx="14">
                  <c:v>-0.36</c:v>
                </c:pt>
              </c:numCache>
            </c:numRef>
          </c:val>
          <c:extLst>
            <c:ext xmlns:c16="http://schemas.microsoft.com/office/drawing/2014/chart" uri="{C3380CC4-5D6E-409C-BE32-E72D297353CC}">
              <c16:uniqueId val="{00000004-F986-4853-A5D9-B9EEB081F288}"/>
            </c:ext>
          </c:extLst>
        </c:ser>
        <c:dLbls>
          <c:showLegendKey val="0"/>
          <c:showVal val="0"/>
          <c:showCatName val="0"/>
          <c:showSerName val="0"/>
          <c:showPercent val="0"/>
          <c:showBubbleSize val="0"/>
        </c:dLbls>
        <c:gapWidth val="150"/>
        <c:shape val="box"/>
        <c:axId val="1676702991"/>
        <c:axId val="1676714511"/>
        <c:axId val="0"/>
      </c:bar3DChart>
      <c:catAx>
        <c:axId val="16767029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6714511"/>
        <c:crosses val="autoZero"/>
        <c:auto val="1"/>
        <c:lblAlgn val="ctr"/>
        <c:lblOffset val="100"/>
        <c:noMultiLvlLbl val="0"/>
      </c:catAx>
      <c:valAx>
        <c:axId val="167671451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6702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0.17593</cdr:x>
      <cdr:y>0.03258</cdr:y>
    </cdr:from>
    <cdr:to>
      <cdr:x>0.28704</cdr:x>
      <cdr:y>0.11676</cdr:y>
    </cdr:to>
    <cdr:sp macro="" textlink="">
      <cdr:nvSpPr>
        <cdr:cNvPr id="2" name="TextBox 1">
          <a:extLst xmlns:a="http://schemas.openxmlformats.org/drawingml/2006/main">
            <a:ext uri="{FF2B5EF4-FFF2-40B4-BE49-F238E27FC236}">
              <a16:creationId xmlns:a16="http://schemas.microsoft.com/office/drawing/2014/main" id="{B2341DF2-FCCC-C629-D2E3-71F32DAD3182}"/>
            </a:ext>
          </a:extLst>
        </cdr:cNvPr>
        <cdr:cNvSpPr txBox="1"/>
      </cdr:nvSpPr>
      <cdr:spPr>
        <a:xfrm xmlns:a="http://schemas.openxmlformats.org/drawingml/2006/main">
          <a:off x="1447800" y="152400"/>
          <a:ext cx="914400" cy="3938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kern="1200" dirty="0"/>
            <a:t>59%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E38CA07-27A9-DC5B-F7D1-231D262E8207}"/>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eaLnBrk="1" hangingPunct="1">
              <a:defRPr sz="1200">
                <a:latin typeface="Arial" panose="020B0604020202020204" pitchFamily="34" charset="0"/>
                <a:ea typeface="+mn-ea"/>
              </a:defRPr>
            </a:lvl1pPr>
          </a:lstStyle>
          <a:p>
            <a:pPr>
              <a:defRPr/>
            </a:pPr>
            <a:endParaRPr lang="en-US"/>
          </a:p>
        </p:txBody>
      </p:sp>
      <p:sp>
        <p:nvSpPr>
          <p:cNvPr id="26627" name="Rectangle 3">
            <a:extLst>
              <a:ext uri="{FF2B5EF4-FFF2-40B4-BE49-F238E27FC236}">
                <a16:creationId xmlns:a16="http://schemas.microsoft.com/office/drawing/2014/main" id="{10979CF2-8818-E3B2-710D-EA48CD3AB78E}"/>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eaLnBrk="1" hangingPunct="1">
              <a:defRPr sz="1200">
                <a:latin typeface="Arial" panose="020B0604020202020204" pitchFamily="34" charset="0"/>
                <a:ea typeface="+mn-ea"/>
              </a:defRPr>
            </a:lvl1pPr>
          </a:lstStyle>
          <a:p>
            <a:pPr>
              <a:defRPr/>
            </a:pPr>
            <a:endParaRPr lang="en-US"/>
          </a:p>
        </p:txBody>
      </p:sp>
      <p:sp>
        <p:nvSpPr>
          <p:cNvPr id="33796" name="Rectangle 4">
            <a:extLst>
              <a:ext uri="{FF2B5EF4-FFF2-40B4-BE49-F238E27FC236}">
                <a16:creationId xmlns:a16="http://schemas.microsoft.com/office/drawing/2014/main" id="{25C24199-64B1-5EDF-CA48-ED65D8F4BE73}"/>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614B4486-5CD5-315A-7496-35C412CE97A8}"/>
              </a:ext>
            </a:extLst>
          </p:cNvPr>
          <p:cNvSpPr>
            <a:spLocks noGrp="1" noChangeArrowheads="1"/>
          </p:cNvSpPr>
          <p:nvPr>
            <p:ph type="body" sz="quarter" idx="3"/>
          </p:nvPr>
        </p:nvSpPr>
        <p:spPr bwMode="auto">
          <a:xfrm>
            <a:off x="730250" y="4559300"/>
            <a:ext cx="5854700" cy="432117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a:extLst>
              <a:ext uri="{FF2B5EF4-FFF2-40B4-BE49-F238E27FC236}">
                <a16:creationId xmlns:a16="http://schemas.microsoft.com/office/drawing/2014/main" id="{5CE99E66-27B8-9071-FE85-76302D58DCF5}"/>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eaLnBrk="1" hangingPunct="1">
              <a:defRPr sz="1200">
                <a:latin typeface="Arial" panose="020B0604020202020204" pitchFamily="34" charset="0"/>
                <a:ea typeface="+mn-ea"/>
              </a:defRPr>
            </a:lvl1pPr>
          </a:lstStyle>
          <a:p>
            <a:pPr>
              <a:defRPr/>
            </a:pPr>
            <a:endParaRPr lang="en-US"/>
          </a:p>
        </p:txBody>
      </p:sp>
      <p:sp>
        <p:nvSpPr>
          <p:cNvPr id="26631" name="Rectangle 7">
            <a:extLst>
              <a:ext uri="{FF2B5EF4-FFF2-40B4-BE49-F238E27FC236}">
                <a16:creationId xmlns:a16="http://schemas.microsoft.com/office/drawing/2014/main" id="{67A7542E-1F08-63B5-5367-492A92B46599}"/>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a:lvl1pPr>
          </a:lstStyle>
          <a:p>
            <a:pPr>
              <a:defRPr/>
            </a:pPr>
            <a:fld id="{2B9B090F-700E-4F37-BBF8-325F3854A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03"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03"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03"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0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cd.gov/sites/default/files/NCD_BrokenPromises_508.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3BD1B-334A-9271-E114-935E1E3D1DBE}"/>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457B0FE-11A2-6149-75BA-354637F699B9}"/>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C944F3E1-1C8E-D2A8-BC1D-8A8D3891B7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PLACEHOLDER 2027</a:t>
            </a:r>
          </a:p>
          <a:p>
            <a:endParaRPr lang="en-US" altLang="en-US" dirty="0"/>
          </a:p>
          <a:p>
            <a:endParaRPr lang="en-US" altLang="en-US" dirty="0"/>
          </a:p>
        </p:txBody>
      </p:sp>
      <p:sp>
        <p:nvSpPr>
          <p:cNvPr id="36868" name="Slide Number Placeholder 3">
            <a:extLst>
              <a:ext uri="{FF2B5EF4-FFF2-40B4-BE49-F238E27FC236}">
                <a16:creationId xmlns:a16="http://schemas.microsoft.com/office/drawing/2014/main" id="{8EA8C17D-57D0-7B57-CE09-E05FB91B00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09AA96-0DDC-4970-ABC8-B1CFC3E4FDCB}" type="slidenum">
              <a:rPr lang="en-US" altLang="en-US" smtClean="0">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228074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5FED49E-35B8-CFEC-B2C8-1D8323B9022C}"/>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89A1DB8C-A723-2D61-E4A1-EE177A4998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32C64398-5856-7D23-68CE-62286164E2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4225" indent="-300038">
              <a:defRPr>
                <a:solidFill>
                  <a:schemeClr val="tx1"/>
                </a:solidFill>
                <a:latin typeface="Arial" panose="020B0604020202020204" pitchFamily="34" charset="0"/>
                <a:ea typeface="ＭＳ Ｐゴシック" panose="020B0600070205080204" pitchFamily="34" charset="-128"/>
              </a:defRPr>
            </a:lvl2pPr>
            <a:lvl3pPr marL="1206500" indent="-239713">
              <a:defRPr>
                <a:solidFill>
                  <a:schemeClr val="tx1"/>
                </a:solidFill>
                <a:latin typeface="Arial" panose="020B0604020202020204" pitchFamily="34" charset="0"/>
                <a:ea typeface="ＭＳ Ｐゴシック" panose="020B0600070205080204" pitchFamily="34" charset="-128"/>
              </a:defRPr>
            </a:lvl3pPr>
            <a:lvl4pPr marL="1689100" indent="-239713">
              <a:defRPr>
                <a:solidFill>
                  <a:schemeClr val="tx1"/>
                </a:solidFill>
                <a:latin typeface="Arial" panose="020B0604020202020204" pitchFamily="34" charset="0"/>
                <a:ea typeface="ＭＳ Ｐゴシック" panose="020B0600070205080204" pitchFamily="34" charset="-128"/>
              </a:defRPr>
            </a:lvl4pPr>
            <a:lvl5pPr marL="2173288" indent="-239713">
              <a:defRPr>
                <a:solidFill>
                  <a:schemeClr val="tx1"/>
                </a:solidFill>
                <a:latin typeface="Arial" panose="020B0604020202020204" pitchFamily="34" charset="0"/>
                <a:ea typeface="ＭＳ Ｐゴシック" panose="020B0600070205080204" pitchFamily="34" charset="-128"/>
              </a:defRPr>
            </a:lvl5pPr>
            <a:lvl6pPr marL="26304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76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448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20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4CB76E-A7E0-43DC-955D-C3C35AE0C2BC}" type="slidenum">
              <a:rPr lang="en-US" altLang="en-US" smtClean="0"/>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0CCF5-A1CF-DFD1-D340-FCEDB4D06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99978-E4FC-D3E4-507C-CCFDA2A74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D55E9-7BB4-769A-EAA6-114EE1D139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446171-A7DA-2432-FB9D-C449C99BF61F}"/>
              </a:ext>
            </a:extLst>
          </p:cNvPr>
          <p:cNvSpPr>
            <a:spLocks noGrp="1"/>
          </p:cNvSpPr>
          <p:nvPr>
            <p:ph type="sldNum" sz="quarter" idx="5"/>
          </p:nvPr>
        </p:nvSpPr>
        <p:spPr/>
        <p:txBody>
          <a:bodyPr/>
          <a:lstStyle/>
          <a:p>
            <a:fld id="{F010BB40-1662-4EAD-A40F-B19CCB278CBA}" type="slidenum">
              <a:rPr lang="en-US" smtClean="0"/>
              <a:t>13</a:t>
            </a:fld>
            <a:endParaRPr lang="en-US" dirty="0"/>
          </a:p>
        </p:txBody>
      </p:sp>
    </p:spTree>
    <p:extLst>
      <p:ext uri="{BB962C8B-B14F-4D97-AF65-F5344CB8AC3E}">
        <p14:creationId xmlns:p14="http://schemas.microsoft.com/office/powerpoint/2010/main" val="108391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9B090F-700E-4F37-BBF8-325F3854AEAB}" type="slidenum">
              <a:rPr lang="en-US" altLang="en-US" smtClean="0"/>
              <a:pPr>
                <a:defRPr/>
              </a:pPr>
              <a:t>2</a:t>
            </a:fld>
            <a:endParaRPr lang="en-US" altLang="en-US"/>
          </a:p>
        </p:txBody>
      </p:sp>
    </p:spTree>
    <p:extLst>
      <p:ext uri="{BB962C8B-B14F-4D97-AF65-F5344CB8AC3E}">
        <p14:creationId xmlns:p14="http://schemas.microsoft.com/office/powerpoint/2010/main" val="289817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9B090F-700E-4F37-BBF8-325F3854AEAB}" type="slidenum">
              <a:rPr lang="en-US" altLang="en-US" smtClean="0"/>
              <a:pPr>
                <a:defRPr/>
              </a:pPr>
              <a:t>3</a:t>
            </a:fld>
            <a:endParaRPr lang="en-US" altLang="en-US"/>
          </a:p>
        </p:txBody>
      </p:sp>
    </p:spTree>
    <p:extLst>
      <p:ext uri="{BB962C8B-B14F-4D97-AF65-F5344CB8AC3E}">
        <p14:creationId xmlns:p14="http://schemas.microsoft.com/office/powerpoint/2010/main" val="4205155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5398C-70AA-EC2D-7356-C6C44C4C6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CED06-9C6D-2267-750E-515BDA946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D9210-2DE6-633A-C726-EAF51F6D59A0}"/>
              </a:ext>
            </a:extLst>
          </p:cNvPr>
          <p:cNvSpPr>
            <a:spLocks noGrp="1"/>
          </p:cNvSpPr>
          <p:nvPr>
            <p:ph type="body" idx="1"/>
          </p:nvPr>
        </p:nvSpPr>
        <p:spPr/>
        <p:txBody>
          <a:bodyPr/>
          <a:lstStyle/>
          <a:p>
            <a:r>
              <a:rPr lang="en-US" dirty="0"/>
              <a:t>Placeholder for 2027</a:t>
            </a:r>
          </a:p>
        </p:txBody>
      </p:sp>
      <p:sp>
        <p:nvSpPr>
          <p:cNvPr id="4" name="Slide Number Placeholder 3">
            <a:extLst>
              <a:ext uri="{FF2B5EF4-FFF2-40B4-BE49-F238E27FC236}">
                <a16:creationId xmlns:a16="http://schemas.microsoft.com/office/drawing/2014/main" id="{F4C71882-2D2D-5858-B916-4CC586FBAB1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9B090F-700E-4F37-BBF8-325F3854AE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6189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94C39-A35A-EDF0-592D-952E850CE867}"/>
            </a:ext>
          </a:extLst>
        </p:cNvPr>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FE0BE9AB-8FB6-B368-C5DB-76C70B6046EF}"/>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27CEA147-EE2B-4245-F36F-C465BD85B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of full funding, 1988-2017 from </a:t>
            </a:r>
            <a:r>
              <a:rPr lang="en-US" altLang="en-US" dirty="0">
                <a:hlinkClick r:id="rId3"/>
              </a:rPr>
              <a:t>https://ncd.gov/sites/default/files/NCD_BrokenPromises_508.pdf</a:t>
            </a:r>
            <a:endParaRPr lang="en-US" altLang="en-US" dirty="0"/>
          </a:p>
          <a:p>
            <a:r>
              <a:rPr lang="en-US" altLang="en-US" dirty="0"/>
              <a:t>% covered for 2023=2025 Pres in FY 25 CJ, table on page 25</a:t>
            </a:r>
          </a:p>
        </p:txBody>
      </p:sp>
      <p:sp>
        <p:nvSpPr>
          <p:cNvPr id="70660" name="Slide Number Placeholder 3">
            <a:extLst>
              <a:ext uri="{FF2B5EF4-FFF2-40B4-BE49-F238E27FC236}">
                <a16:creationId xmlns:a16="http://schemas.microsoft.com/office/drawing/2014/main" id="{4537225F-14E0-E8FF-06A2-D8CB38A4B0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CA4E95D-37F3-4C4B-B4E7-9AE58CC3A916}" type="slidenum">
              <a:rPr lang="en-US" altLang="en-US" smtClean="0"/>
              <a:pPr/>
              <a:t>7</a:t>
            </a:fld>
            <a:endParaRPr lang="en-US" altLang="en-US"/>
          </a:p>
        </p:txBody>
      </p:sp>
    </p:spTree>
    <p:extLst>
      <p:ext uri="{BB962C8B-B14F-4D97-AF65-F5344CB8AC3E}">
        <p14:creationId xmlns:p14="http://schemas.microsoft.com/office/powerpoint/2010/main" val="30771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1246E-0504-0053-7B25-6104D8D48787}"/>
            </a:ext>
          </a:extLst>
        </p:cNvPr>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7BCA63C-F768-BAC2-C4F3-DBF49F9A8306}"/>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A312F0DF-D9E7-6A5B-272F-915563432C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a:extLst>
              <a:ext uri="{FF2B5EF4-FFF2-40B4-BE49-F238E27FC236}">
                <a16:creationId xmlns:a16="http://schemas.microsoft.com/office/drawing/2014/main" id="{19E585B2-53BB-A19B-6E90-0A535AE516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4225" indent="-300038">
              <a:defRPr>
                <a:solidFill>
                  <a:schemeClr val="tx1"/>
                </a:solidFill>
                <a:latin typeface="Arial" panose="020B0604020202020204" pitchFamily="34" charset="0"/>
                <a:ea typeface="ＭＳ Ｐゴシック" panose="020B0600070205080204" pitchFamily="34" charset="-128"/>
              </a:defRPr>
            </a:lvl2pPr>
            <a:lvl3pPr marL="1206500" indent="-239713">
              <a:defRPr>
                <a:solidFill>
                  <a:schemeClr val="tx1"/>
                </a:solidFill>
                <a:latin typeface="Arial" panose="020B0604020202020204" pitchFamily="34" charset="0"/>
                <a:ea typeface="ＭＳ Ｐゴシック" panose="020B0600070205080204" pitchFamily="34" charset="-128"/>
              </a:defRPr>
            </a:lvl3pPr>
            <a:lvl4pPr marL="1689100" indent="-239713">
              <a:defRPr>
                <a:solidFill>
                  <a:schemeClr val="tx1"/>
                </a:solidFill>
                <a:latin typeface="Arial" panose="020B0604020202020204" pitchFamily="34" charset="0"/>
                <a:ea typeface="ＭＳ Ｐゴシック" panose="020B0600070205080204" pitchFamily="34" charset="-128"/>
              </a:defRPr>
            </a:lvl4pPr>
            <a:lvl5pPr marL="2173288" indent="-239713">
              <a:defRPr>
                <a:solidFill>
                  <a:schemeClr val="tx1"/>
                </a:solidFill>
                <a:latin typeface="Arial" panose="020B0604020202020204" pitchFamily="34" charset="0"/>
                <a:ea typeface="ＭＳ Ｐゴシック" panose="020B0600070205080204" pitchFamily="34" charset="-128"/>
              </a:defRPr>
            </a:lvl5pPr>
            <a:lvl6pPr marL="26304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76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448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20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285A90-6B70-4E51-A2BF-B16A5A4C4017}" type="slidenum">
              <a:rPr lang="en-US" altLang="en-US" smtClean="0"/>
              <a:pPr/>
              <a:t>8</a:t>
            </a:fld>
            <a:endParaRPr lang="en-US" altLang="en-US"/>
          </a:p>
        </p:txBody>
      </p:sp>
    </p:spTree>
    <p:extLst>
      <p:ext uri="{BB962C8B-B14F-4D97-AF65-F5344CB8AC3E}">
        <p14:creationId xmlns:p14="http://schemas.microsoft.com/office/powerpoint/2010/main" val="265070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6975EDB-E769-CCF2-4EB0-7FC65978B84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550C5F4-46EE-5824-3F20-4D37A8B1BD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90BCA4F7-93A6-CC33-E1AD-ADE07EEFEC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4225" indent="-300038">
              <a:defRPr>
                <a:solidFill>
                  <a:schemeClr val="tx1"/>
                </a:solidFill>
                <a:latin typeface="Arial" panose="020B0604020202020204" pitchFamily="34" charset="0"/>
                <a:ea typeface="ＭＳ Ｐゴシック" panose="020B0600070205080204" pitchFamily="34" charset="-128"/>
              </a:defRPr>
            </a:lvl2pPr>
            <a:lvl3pPr marL="1206500" indent="-239713">
              <a:defRPr>
                <a:solidFill>
                  <a:schemeClr val="tx1"/>
                </a:solidFill>
                <a:latin typeface="Arial" panose="020B0604020202020204" pitchFamily="34" charset="0"/>
                <a:ea typeface="ＭＳ Ｐゴシック" panose="020B0600070205080204" pitchFamily="34" charset="-128"/>
              </a:defRPr>
            </a:lvl3pPr>
            <a:lvl4pPr marL="1689100" indent="-239713">
              <a:defRPr>
                <a:solidFill>
                  <a:schemeClr val="tx1"/>
                </a:solidFill>
                <a:latin typeface="Arial" panose="020B0604020202020204" pitchFamily="34" charset="0"/>
                <a:ea typeface="ＭＳ Ｐゴシック" panose="020B0600070205080204" pitchFamily="34" charset="-128"/>
              </a:defRPr>
            </a:lvl4pPr>
            <a:lvl5pPr marL="2173288" indent="-239713">
              <a:defRPr>
                <a:solidFill>
                  <a:schemeClr val="tx1"/>
                </a:solidFill>
                <a:latin typeface="Arial" panose="020B0604020202020204" pitchFamily="34" charset="0"/>
                <a:ea typeface="ＭＳ Ｐゴシック" panose="020B0600070205080204" pitchFamily="34" charset="-128"/>
              </a:defRPr>
            </a:lvl5pPr>
            <a:lvl6pPr marL="26304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76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448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20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6A3392-FCBC-482E-9AE1-08AA9A29CEC7}" type="slidenum">
              <a:rPr lang="en-US" altLang="en-US" smtClean="0"/>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46814B6-85A2-D0BF-FE46-E9B5B804FA99}"/>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45A48E15-9972-8D0A-1449-4E4D9E09E8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6324" name="Slide Number Placeholder 3">
            <a:extLst>
              <a:ext uri="{FF2B5EF4-FFF2-40B4-BE49-F238E27FC236}">
                <a16:creationId xmlns:a16="http://schemas.microsoft.com/office/drawing/2014/main" id="{2AE49D8D-0B69-944A-79FE-7A594BF987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4225" indent="-300038">
              <a:defRPr>
                <a:solidFill>
                  <a:schemeClr val="tx1"/>
                </a:solidFill>
                <a:latin typeface="Arial" panose="020B0604020202020204" pitchFamily="34" charset="0"/>
                <a:ea typeface="ＭＳ Ｐゴシック" panose="020B0600070205080204" pitchFamily="34" charset="-128"/>
              </a:defRPr>
            </a:lvl2pPr>
            <a:lvl3pPr marL="1206500" indent="-239713">
              <a:defRPr>
                <a:solidFill>
                  <a:schemeClr val="tx1"/>
                </a:solidFill>
                <a:latin typeface="Arial" panose="020B0604020202020204" pitchFamily="34" charset="0"/>
                <a:ea typeface="ＭＳ Ｐゴシック" panose="020B0600070205080204" pitchFamily="34" charset="-128"/>
              </a:defRPr>
            </a:lvl3pPr>
            <a:lvl4pPr marL="1689100" indent="-239713">
              <a:defRPr>
                <a:solidFill>
                  <a:schemeClr val="tx1"/>
                </a:solidFill>
                <a:latin typeface="Arial" panose="020B0604020202020204" pitchFamily="34" charset="0"/>
                <a:ea typeface="ＭＳ Ｐゴシック" panose="020B0600070205080204" pitchFamily="34" charset="-128"/>
              </a:defRPr>
            </a:lvl4pPr>
            <a:lvl5pPr marL="2173288" indent="-239713">
              <a:defRPr>
                <a:solidFill>
                  <a:schemeClr val="tx1"/>
                </a:solidFill>
                <a:latin typeface="Arial" panose="020B0604020202020204" pitchFamily="34" charset="0"/>
                <a:ea typeface="ＭＳ Ｐゴシック" panose="020B0600070205080204" pitchFamily="34" charset="-128"/>
              </a:defRPr>
            </a:lvl5pPr>
            <a:lvl6pPr marL="26304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76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448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20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37AEE7-D04D-45DF-B6B4-AE501A11B3D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96256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5980006-CF57-C290-771E-C1615F6D1ADB}"/>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87848459-7305-5B99-FDFE-108F0518DC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a:extLst>
              <a:ext uri="{FF2B5EF4-FFF2-40B4-BE49-F238E27FC236}">
                <a16:creationId xmlns:a16="http://schemas.microsoft.com/office/drawing/2014/main" id="{E8383307-1D97-67B9-598A-23F5A7E0DC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4225" indent="-300038">
              <a:defRPr>
                <a:solidFill>
                  <a:schemeClr val="tx1"/>
                </a:solidFill>
                <a:latin typeface="Arial" panose="020B0604020202020204" pitchFamily="34" charset="0"/>
                <a:ea typeface="ＭＳ Ｐゴシック" panose="020B0600070205080204" pitchFamily="34" charset="-128"/>
              </a:defRPr>
            </a:lvl2pPr>
            <a:lvl3pPr marL="1206500" indent="-239713">
              <a:defRPr>
                <a:solidFill>
                  <a:schemeClr val="tx1"/>
                </a:solidFill>
                <a:latin typeface="Arial" panose="020B0604020202020204" pitchFamily="34" charset="0"/>
                <a:ea typeface="ＭＳ Ｐゴシック" panose="020B0600070205080204" pitchFamily="34" charset="-128"/>
              </a:defRPr>
            </a:lvl3pPr>
            <a:lvl4pPr marL="1689100" indent="-239713">
              <a:defRPr>
                <a:solidFill>
                  <a:schemeClr val="tx1"/>
                </a:solidFill>
                <a:latin typeface="Arial" panose="020B0604020202020204" pitchFamily="34" charset="0"/>
                <a:ea typeface="ＭＳ Ｐゴシック" panose="020B0600070205080204" pitchFamily="34" charset="-128"/>
              </a:defRPr>
            </a:lvl4pPr>
            <a:lvl5pPr marL="2173288" indent="-239713">
              <a:defRPr>
                <a:solidFill>
                  <a:schemeClr val="tx1"/>
                </a:solidFill>
                <a:latin typeface="Arial" panose="020B0604020202020204" pitchFamily="34" charset="0"/>
                <a:ea typeface="ＭＳ Ｐゴシック" panose="020B0600070205080204" pitchFamily="34" charset="-128"/>
              </a:defRPr>
            </a:lvl5pPr>
            <a:lvl6pPr marL="26304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76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448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2088" indent="-2397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A56987-631D-443A-B7B6-6D7BB5C98A87}"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3" descr="College Pricing_Cover 2013.png">
            <a:extLst>
              <a:ext uri="{FF2B5EF4-FFF2-40B4-BE49-F238E27FC236}">
                <a16:creationId xmlns:a16="http://schemas.microsoft.com/office/drawing/2014/main" id="{906C6E0D-3519-0CA1-192A-875F4B23EC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098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34034A-8811-455E-243F-6A688AB856DC}"/>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BD9DC340-0364-464D-8AAC-516AA7CC0AD2}" type="datetimeFigureOut">
              <a:rPr lang="en-US"/>
              <a:pPr>
                <a:defRPr/>
              </a:pPr>
              <a:t>5/1/2026</a:t>
            </a:fld>
            <a:endParaRPr lang="en-US" dirty="0"/>
          </a:p>
        </p:txBody>
      </p:sp>
      <p:sp>
        <p:nvSpPr>
          <p:cNvPr id="8" name="Footer Placeholder 7">
            <a:extLst>
              <a:ext uri="{FF2B5EF4-FFF2-40B4-BE49-F238E27FC236}">
                <a16:creationId xmlns:a16="http://schemas.microsoft.com/office/drawing/2014/main" id="{7131326E-9937-C2EB-6303-CA3A730DDA3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BA658EB0-7F08-EDB6-9264-228188D006C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F8E4A16-FEB2-42F8-AB2B-98EAB723FE0D}" type="slidenum">
              <a:rPr lang="en-US" altLang="en-US"/>
              <a:pPr>
                <a:defRPr/>
              </a:pPr>
              <a:t>‹#›</a:t>
            </a:fld>
            <a:endParaRPr lang="en-US" altLang="en-US"/>
          </a:p>
        </p:txBody>
      </p:sp>
    </p:spTree>
    <p:extLst>
      <p:ext uri="{BB962C8B-B14F-4D97-AF65-F5344CB8AC3E}">
        <p14:creationId xmlns:p14="http://schemas.microsoft.com/office/powerpoint/2010/main" val="377861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D5F77F-AF44-4EC2-83C0-6AD8A2088155}"/>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7076100-73E3-4DBA-936C-1C5B73AC47E8}" type="datetimeFigureOut">
              <a:rPr lang="en-US"/>
              <a:pPr>
                <a:defRPr/>
              </a:pPr>
              <a:t>5/1/2026</a:t>
            </a:fld>
            <a:endParaRPr lang="en-US" dirty="0"/>
          </a:p>
        </p:txBody>
      </p:sp>
      <p:sp>
        <p:nvSpPr>
          <p:cNvPr id="4" name="Footer Placeholder 3">
            <a:extLst>
              <a:ext uri="{FF2B5EF4-FFF2-40B4-BE49-F238E27FC236}">
                <a16:creationId xmlns:a16="http://schemas.microsoft.com/office/drawing/2014/main" id="{36160809-CDED-3831-1947-9A6A8DC837F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72B6493A-3739-AB1C-514F-EDAF8E40A3A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AAD961C-694C-4C2F-9105-BBF4A4443FE8}" type="slidenum">
              <a:rPr lang="en-US" altLang="en-US"/>
              <a:pPr>
                <a:defRPr/>
              </a:pPr>
              <a:t>‹#›</a:t>
            </a:fld>
            <a:endParaRPr lang="en-US" altLang="en-US"/>
          </a:p>
        </p:txBody>
      </p:sp>
    </p:spTree>
    <p:extLst>
      <p:ext uri="{BB962C8B-B14F-4D97-AF65-F5344CB8AC3E}">
        <p14:creationId xmlns:p14="http://schemas.microsoft.com/office/powerpoint/2010/main" val="234244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A015AD-3341-A61E-C21D-79FD34B0DBB8}"/>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406B9138-DCC2-4955-95FD-3ED72C7A6D73}" type="datetimeFigureOut">
              <a:rPr lang="en-US"/>
              <a:pPr>
                <a:defRPr/>
              </a:pPr>
              <a:t>5/1/2026</a:t>
            </a:fld>
            <a:endParaRPr lang="en-US" dirty="0"/>
          </a:p>
        </p:txBody>
      </p:sp>
      <p:sp>
        <p:nvSpPr>
          <p:cNvPr id="3" name="Footer Placeholder 2">
            <a:extLst>
              <a:ext uri="{FF2B5EF4-FFF2-40B4-BE49-F238E27FC236}">
                <a16:creationId xmlns:a16="http://schemas.microsoft.com/office/drawing/2014/main" id="{08A504DC-35A4-791F-C447-365A8616162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31F03CAC-7E34-A3AE-726A-F28D2C8594E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F31285F-519F-4ECB-B68F-BBE556A79A56}" type="slidenum">
              <a:rPr lang="en-US" altLang="en-US"/>
              <a:pPr>
                <a:defRPr/>
              </a:pPr>
              <a:t>‹#›</a:t>
            </a:fld>
            <a:endParaRPr lang="en-US" altLang="en-US"/>
          </a:p>
        </p:txBody>
      </p:sp>
    </p:spTree>
    <p:extLst>
      <p:ext uri="{BB962C8B-B14F-4D97-AF65-F5344CB8AC3E}">
        <p14:creationId xmlns:p14="http://schemas.microsoft.com/office/powerpoint/2010/main" val="706799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2708F82-596B-5985-2D9A-140D213CDB59}"/>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5CDE0CE-F846-40BB-9622-C01C111C5C6C}" type="datetimeFigureOut">
              <a:rPr lang="en-US"/>
              <a:pPr>
                <a:defRPr/>
              </a:pPr>
              <a:t>5/1/2026</a:t>
            </a:fld>
            <a:endParaRPr lang="en-US" dirty="0"/>
          </a:p>
        </p:txBody>
      </p:sp>
      <p:sp>
        <p:nvSpPr>
          <p:cNvPr id="6" name="Footer Placeholder 5">
            <a:extLst>
              <a:ext uri="{FF2B5EF4-FFF2-40B4-BE49-F238E27FC236}">
                <a16:creationId xmlns:a16="http://schemas.microsoft.com/office/drawing/2014/main" id="{0C644A76-91BA-AE42-6795-C54766F688A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BAD4413D-CA2F-A8A9-D755-32CC1ABFD40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4B2E2D1-29A4-4461-B5C2-359765DF557F}" type="slidenum">
              <a:rPr lang="en-US" altLang="en-US"/>
              <a:pPr>
                <a:defRPr/>
              </a:pPr>
              <a:t>‹#›</a:t>
            </a:fld>
            <a:endParaRPr lang="en-US" altLang="en-US"/>
          </a:p>
        </p:txBody>
      </p:sp>
    </p:spTree>
    <p:extLst>
      <p:ext uri="{BB962C8B-B14F-4D97-AF65-F5344CB8AC3E}">
        <p14:creationId xmlns:p14="http://schemas.microsoft.com/office/powerpoint/2010/main" val="3630058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A028B0A-DE59-D7F1-EB3E-1ECF73CFDD54}"/>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77FAE20B-2CD5-4DF2-A9CC-C116300DD4CB}" type="datetimeFigureOut">
              <a:rPr lang="en-US"/>
              <a:pPr>
                <a:defRPr/>
              </a:pPr>
              <a:t>5/1/2026</a:t>
            </a:fld>
            <a:endParaRPr lang="en-US" dirty="0"/>
          </a:p>
        </p:txBody>
      </p:sp>
      <p:sp>
        <p:nvSpPr>
          <p:cNvPr id="6" name="Footer Placeholder 5">
            <a:extLst>
              <a:ext uri="{FF2B5EF4-FFF2-40B4-BE49-F238E27FC236}">
                <a16:creationId xmlns:a16="http://schemas.microsoft.com/office/drawing/2014/main" id="{233128E8-FF5D-A542-7B4D-E5874E479121}"/>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E617E80D-FE3C-B4BF-2450-2990D13D2D4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CE58234-D30C-4049-8311-A1934A4EAEBF}" type="slidenum">
              <a:rPr lang="en-US" altLang="en-US"/>
              <a:pPr>
                <a:defRPr/>
              </a:pPr>
              <a:t>‹#›</a:t>
            </a:fld>
            <a:endParaRPr lang="en-US" altLang="en-US"/>
          </a:p>
        </p:txBody>
      </p:sp>
    </p:spTree>
    <p:extLst>
      <p:ext uri="{BB962C8B-B14F-4D97-AF65-F5344CB8AC3E}">
        <p14:creationId xmlns:p14="http://schemas.microsoft.com/office/powerpoint/2010/main" val="364298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A1D01-F93F-7173-D417-22006D25724C}"/>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152A2BEB-BC08-4D23-BEB8-5234DACC3FDC}" type="datetimeFigureOut">
              <a:rPr lang="en-US"/>
              <a:pPr>
                <a:defRPr/>
              </a:pPr>
              <a:t>5/1/2026</a:t>
            </a:fld>
            <a:endParaRPr lang="en-US" dirty="0"/>
          </a:p>
        </p:txBody>
      </p:sp>
      <p:sp>
        <p:nvSpPr>
          <p:cNvPr id="5" name="Footer Placeholder 4">
            <a:extLst>
              <a:ext uri="{FF2B5EF4-FFF2-40B4-BE49-F238E27FC236}">
                <a16:creationId xmlns:a16="http://schemas.microsoft.com/office/drawing/2014/main" id="{26C0D4D0-FD1C-022F-B62A-620A80600FF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483180D2-D57D-188C-2A67-8F3F0F0FE4A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9CCBF4B-E4F0-46DE-AF8B-845B58A78C7B}" type="slidenum">
              <a:rPr lang="en-US" altLang="en-US"/>
              <a:pPr>
                <a:defRPr/>
              </a:pPr>
              <a:t>‹#›</a:t>
            </a:fld>
            <a:endParaRPr lang="en-US" altLang="en-US"/>
          </a:p>
        </p:txBody>
      </p:sp>
    </p:spTree>
    <p:extLst>
      <p:ext uri="{BB962C8B-B14F-4D97-AF65-F5344CB8AC3E}">
        <p14:creationId xmlns:p14="http://schemas.microsoft.com/office/powerpoint/2010/main" val="2148011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03310-F81B-082C-8B07-8986E025A4F7}"/>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E085604D-6762-4254-928B-616C55710281}" type="datetimeFigureOut">
              <a:rPr lang="en-US"/>
              <a:pPr>
                <a:defRPr/>
              </a:pPr>
              <a:t>5/1/2026</a:t>
            </a:fld>
            <a:endParaRPr lang="en-US" dirty="0"/>
          </a:p>
        </p:txBody>
      </p:sp>
      <p:sp>
        <p:nvSpPr>
          <p:cNvPr id="5" name="Footer Placeholder 4">
            <a:extLst>
              <a:ext uri="{FF2B5EF4-FFF2-40B4-BE49-F238E27FC236}">
                <a16:creationId xmlns:a16="http://schemas.microsoft.com/office/drawing/2014/main" id="{B04BFCB3-18B8-8D28-DE8C-B0B3DB153BA4}"/>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F86439A7-00F7-16DF-55FB-6D9E52FF99D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9601A7F-BBD2-49E3-B8B3-E0FEE505C0D6}" type="slidenum">
              <a:rPr lang="en-US" altLang="en-US"/>
              <a:pPr>
                <a:defRPr/>
              </a:pPr>
              <a:t>‹#›</a:t>
            </a:fld>
            <a:endParaRPr lang="en-US" altLang="en-US"/>
          </a:p>
        </p:txBody>
      </p:sp>
    </p:spTree>
    <p:extLst>
      <p:ext uri="{BB962C8B-B14F-4D97-AF65-F5344CB8AC3E}">
        <p14:creationId xmlns:p14="http://schemas.microsoft.com/office/powerpoint/2010/main" val="4272554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Slide - Paragraph">
    <p:spTree>
      <p:nvGrpSpPr>
        <p:cNvPr id="1" name=""/>
        <p:cNvGrpSpPr/>
        <p:nvPr/>
      </p:nvGrpSpPr>
      <p:grpSpPr>
        <a:xfrm>
          <a:off x="0" y="0"/>
          <a:ext cx="0" cy="0"/>
          <a:chOff x="0" y="0"/>
          <a:chExt cx="0" cy="0"/>
        </a:xfrm>
      </p:grpSpPr>
      <p:sp>
        <p:nvSpPr>
          <p:cNvPr id="7" name="Text Placeholder 14"/>
          <p:cNvSpPr>
            <a:spLocks noGrp="1"/>
          </p:cNvSpPr>
          <p:nvPr>
            <p:ph type="body" sz="quarter" idx="13"/>
          </p:nvPr>
        </p:nvSpPr>
        <p:spPr>
          <a:xfrm>
            <a:off x="350045" y="443567"/>
            <a:ext cx="5012437" cy="569361"/>
          </a:xfrm>
          <a:prstGeom prst="rect">
            <a:avLst/>
          </a:prstGeom>
          <a:noFill/>
        </p:spPr>
        <p:txBody>
          <a:bodyPr lIns="0" tIns="228575" rIns="0" bIns="0">
            <a:spAutoFit/>
          </a:bodyPr>
          <a:lstStyle>
            <a:lvl1pPr marL="0" indent="0">
              <a:buNone/>
              <a:defRPr sz="2200" b="1">
                <a:solidFill>
                  <a:srgbClr val="006298"/>
                </a:solidFill>
                <a:latin typeface="Roboto Slab" charset="0"/>
                <a:ea typeface="Roboto Slab" charset="0"/>
                <a:cs typeface="Roboto Slab" charset="0"/>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49809370-92DA-3CA0-26A2-C4F22827E8FF}"/>
              </a:ext>
            </a:extLst>
          </p:cNvPr>
          <p:cNvSpPr>
            <a:spLocks noGrp="1"/>
          </p:cNvSpPr>
          <p:nvPr>
            <p:ph type="sldNum" sz="quarter" idx="14"/>
          </p:nvPr>
        </p:nvSpPr>
        <p:spPr>
          <a:xfrm>
            <a:off x="6742113" y="6283325"/>
            <a:ext cx="2133600" cy="365125"/>
          </a:xfrm>
        </p:spPr>
        <p:txBody>
          <a:bodyPr lIns="91430" tIns="45715" rIns="91430" bIns="45715" anchor="t"/>
          <a:lstStyle>
            <a:lvl1pPr eaLnBrk="0" hangingPunct="0">
              <a:defRPr>
                <a:latin typeface="Arial" panose="020B0604020202020204" pitchFamily="34" charset="0"/>
              </a:defRPr>
            </a:lvl1pPr>
          </a:lstStyle>
          <a:p>
            <a:pPr>
              <a:defRPr/>
            </a:pPr>
            <a:fld id="{A9C7FA2B-0C58-47A2-9BBD-CF2E3C09DDE2}" type="slidenum">
              <a:rPr lang="en-US" altLang="en-US"/>
              <a:pPr>
                <a:defRPr/>
              </a:pPr>
              <a:t>‹#›</a:t>
            </a:fld>
            <a:endParaRPr lang="en-US" altLang="en-US"/>
          </a:p>
        </p:txBody>
      </p:sp>
    </p:spTree>
    <p:extLst>
      <p:ext uri="{BB962C8B-B14F-4D97-AF65-F5344CB8AC3E}">
        <p14:creationId xmlns:p14="http://schemas.microsoft.com/office/powerpoint/2010/main" val="109296009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1CDF79-8838-4801-8C34-781E3B53AE25}" type="datetimeFigureOut">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BE82B-3FF1-463F-984B-3A4BD48A4C7F}" type="slidenum">
              <a:rPr lang="en-US" smtClean="0"/>
              <a:t>‹#›</a:t>
            </a:fld>
            <a:endParaRPr lang="en-US" dirty="0"/>
          </a:p>
        </p:txBody>
      </p:sp>
    </p:spTree>
    <p:extLst>
      <p:ext uri="{BB962C8B-B14F-4D97-AF65-F5344CB8AC3E}">
        <p14:creationId xmlns:p14="http://schemas.microsoft.com/office/powerpoint/2010/main" val="2827960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CDF79-8838-4801-8C34-781E3B53AE25}" type="datetimeFigureOut">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BE82B-3FF1-463F-984B-3A4BD48A4C7F}" type="slidenum">
              <a:rPr lang="en-US" smtClean="0"/>
              <a:t>‹#›</a:t>
            </a:fld>
            <a:endParaRPr lang="en-US" dirty="0"/>
          </a:p>
        </p:txBody>
      </p:sp>
    </p:spTree>
    <p:extLst>
      <p:ext uri="{BB962C8B-B14F-4D97-AF65-F5344CB8AC3E}">
        <p14:creationId xmlns:p14="http://schemas.microsoft.com/office/powerpoint/2010/main" val="227747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Pays II - basic page">
    <p:spTree>
      <p:nvGrpSpPr>
        <p:cNvPr id="1" name=""/>
        <p:cNvGrpSpPr/>
        <p:nvPr/>
      </p:nvGrpSpPr>
      <p:grpSpPr>
        <a:xfrm>
          <a:off x="0" y="0"/>
          <a:ext cx="0" cy="0"/>
          <a:chOff x="0" y="0"/>
          <a:chExt cx="0" cy="0"/>
        </a:xfrm>
      </p:grpSpPr>
      <p:pic>
        <p:nvPicPr>
          <p:cNvPr id="3" name="Picture 3" descr="CB-Logo-2013.png">
            <a:extLst>
              <a:ext uri="{FF2B5EF4-FFF2-40B4-BE49-F238E27FC236}">
                <a16:creationId xmlns:a16="http://schemas.microsoft.com/office/drawing/2014/main" id="{73AB4728-689A-9323-EB1A-F2513AAF6E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18463" y="6624638"/>
            <a:ext cx="81121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8323DDB-E4BB-4F49-ABA8-592521A91D96}"/>
              </a:ext>
            </a:extLst>
          </p:cNvPr>
          <p:cNvSpPr/>
          <p:nvPr userDrawn="1"/>
        </p:nvSpPr>
        <p:spPr>
          <a:xfrm>
            <a:off x="0" y="0"/>
            <a:ext cx="9144000" cy="177800"/>
          </a:xfrm>
          <a:prstGeom prst="rect">
            <a:avLst/>
          </a:prstGeom>
          <a:solidFill>
            <a:srgbClr val="003F6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5" name="Rectangle 4">
            <a:extLst>
              <a:ext uri="{FF2B5EF4-FFF2-40B4-BE49-F238E27FC236}">
                <a16:creationId xmlns:a16="http://schemas.microsoft.com/office/drawing/2014/main" id="{EE6A67C6-0732-3B15-EF61-45311CBE183C}"/>
              </a:ext>
            </a:extLst>
          </p:cNvPr>
          <p:cNvSpPr/>
          <p:nvPr userDrawn="1"/>
        </p:nvSpPr>
        <p:spPr>
          <a:xfrm>
            <a:off x="0" y="177800"/>
            <a:ext cx="9144000" cy="26988"/>
          </a:xfrm>
          <a:prstGeom prst="rect">
            <a:avLst/>
          </a:prstGeom>
          <a:solidFill>
            <a:srgbClr val="E681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TextBox 5">
            <a:extLst>
              <a:ext uri="{FF2B5EF4-FFF2-40B4-BE49-F238E27FC236}">
                <a16:creationId xmlns:a16="http://schemas.microsoft.com/office/drawing/2014/main" id="{3D95ADD2-2136-F2B3-9C24-0E093F65B6FD}"/>
              </a:ext>
            </a:extLst>
          </p:cNvPr>
          <p:cNvSpPr txBox="1">
            <a:spLocks noChangeArrowheads="1"/>
          </p:cNvSpPr>
          <p:nvPr userDrawn="1"/>
        </p:nvSpPr>
        <p:spPr bwMode="auto">
          <a:xfrm>
            <a:off x="119063" y="6624638"/>
            <a:ext cx="2555875" cy="215900"/>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7200" eaLnBrk="1" hangingPunct="1">
              <a:defRPr/>
            </a:pPr>
            <a:r>
              <a:rPr lang="en-US" altLang="en-US" sz="1200" baseline="30000" dirty="0">
                <a:solidFill>
                  <a:srgbClr val="003F62"/>
                </a:solidFill>
                <a:latin typeface="Serifa Std 45 Light" pitchFamily="18" charset="0"/>
                <a:cs typeface="Arial" pitchFamily="34" charset="0"/>
              </a:rPr>
              <a:t>For detailed data, visit: </a:t>
            </a:r>
            <a:r>
              <a:rPr lang="en-US" altLang="en-US" sz="1200" b="1" baseline="30000" dirty="0">
                <a:solidFill>
                  <a:srgbClr val="003F62"/>
                </a:solidFill>
                <a:latin typeface="Serifa Std 45 Light" pitchFamily="18" charset="0"/>
                <a:cs typeface="Arial" pitchFamily="34" charset="0"/>
              </a:rPr>
              <a:t>trends.collegeboard.org.</a:t>
            </a:r>
          </a:p>
        </p:txBody>
      </p:sp>
      <p:sp>
        <p:nvSpPr>
          <p:cNvPr id="2" name="Title 1"/>
          <p:cNvSpPr>
            <a:spLocks noGrp="1"/>
          </p:cNvSpPr>
          <p:nvPr>
            <p:ph type="title"/>
          </p:nvPr>
        </p:nvSpPr>
        <p:spPr>
          <a:xfrm>
            <a:off x="457200" y="614148"/>
            <a:ext cx="8229600" cy="727532"/>
          </a:xfrm>
        </p:spPr>
        <p:txBody>
          <a:bodyPr lIns="0" tIns="0" rIns="0" bIns="0" anchor="t">
            <a:noAutofit/>
          </a:bodyPr>
          <a:lstStyle>
            <a:lvl1pPr algn="ctr">
              <a:defRPr sz="2000" b="1" baseline="0">
                <a:latin typeface="Serifa Std 45 Light" pitchFamily="18" charset="0"/>
              </a:defRPr>
            </a:lvl1pPr>
          </a:lstStyle>
          <a:p>
            <a:r>
              <a:rPr lang="en-US" dirty="0"/>
              <a:t>Click to edit Master title style</a:t>
            </a:r>
          </a:p>
        </p:txBody>
      </p:sp>
      <p:sp>
        <p:nvSpPr>
          <p:cNvPr id="8" name="Text Placeholder 7"/>
          <p:cNvSpPr>
            <a:spLocks noGrp="1"/>
          </p:cNvSpPr>
          <p:nvPr>
            <p:ph type="body" sz="quarter" idx="10"/>
          </p:nvPr>
        </p:nvSpPr>
        <p:spPr>
          <a:xfrm>
            <a:off x="895350" y="6191250"/>
            <a:ext cx="7562850" cy="188264"/>
          </a:xfrm>
        </p:spPr>
        <p:txBody>
          <a:bodyPr lIns="0" tIns="0" rIns="0" bIns="0">
            <a:noAutofit/>
          </a:bodyPr>
          <a:lstStyle>
            <a:lvl1pPr marL="0" indent="0" algn="l">
              <a:buNone/>
              <a:defRPr sz="700"/>
            </a:lvl1pPr>
            <a:lvl2pPr algn="l">
              <a:buNone/>
              <a:defRPr sz="900"/>
            </a:lvl2pPr>
            <a:lvl3pPr algn="l">
              <a:buNone/>
              <a:defRPr sz="900"/>
            </a:lvl3pPr>
            <a:lvl4pPr algn="l">
              <a:buNone/>
              <a:defRPr sz="900"/>
            </a:lvl4pPr>
            <a:lvl5pPr algn="l">
              <a:buNone/>
              <a:defRPr sz="900"/>
            </a:lvl5pPr>
          </a:lstStyle>
          <a:p>
            <a:pPr lvl="0"/>
            <a:r>
              <a:rPr lang="en-US" dirty="0"/>
              <a:t>Click to edit Master text styles</a:t>
            </a:r>
          </a:p>
        </p:txBody>
      </p:sp>
    </p:spTree>
    <p:extLst>
      <p:ext uri="{BB962C8B-B14F-4D97-AF65-F5344CB8AC3E}">
        <p14:creationId xmlns:p14="http://schemas.microsoft.com/office/powerpoint/2010/main" val="3230444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CDF79-8838-4801-8C34-781E3B53AE25}" type="datetimeFigureOut">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BE82B-3FF1-463F-984B-3A4BD48A4C7F}" type="slidenum">
              <a:rPr lang="en-US" smtClean="0"/>
              <a:t>‹#›</a:t>
            </a:fld>
            <a:endParaRPr lang="en-US" dirty="0"/>
          </a:p>
        </p:txBody>
      </p:sp>
    </p:spTree>
    <p:extLst>
      <p:ext uri="{BB962C8B-B14F-4D97-AF65-F5344CB8AC3E}">
        <p14:creationId xmlns:p14="http://schemas.microsoft.com/office/powerpoint/2010/main" val="956269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1CDF79-8838-4801-8C34-781E3B53AE25}" type="datetimeFigureOut">
              <a:rPr lang="en-US" smtClean="0"/>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BE82B-3FF1-463F-984B-3A4BD48A4C7F}" type="slidenum">
              <a:rPr lang="en-US" smtClean="0"/>
              <a:t>‹#›</a:t>
            </a:fld>
            <a:endParaRPr lang="en-US" dirty="0"/>
          </a:p>
        </p:txBody>
      </p:sp>
    </p:spTree>
    <p:extLst>
      <p:ext uri="{BB962C8B-B14F-4D97-AF65-F5344CB8AC3E}">
        <p14:creationId xmlns:p14="http://schemas.microsoft.com/office/powerpoint/2010/main" val="2477606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1CDF79-8838-4801-8C34-781E3B53AE25}" type="datetimeFigureOut">
              <a:rPr lang="en-US" smtClean="0"/>
              <a:t>5/1/2026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5BE82B-3FF1-463F-984B-3A4BD48A4C7F}" type="slidenum">
              <a:rPr lang="en-US" smtClean="0"/>
              <a:t>‹#›</a:t>
            </a:fld>
            <a:endParaRPr lang="en-US" dirty="0"/>
          </a:p>
        </p:txBody>
      </p:sp>
    </p:spTree>
    <p:extLst>
      <p:ext uri="{BB962C8B-B14F-4D97-AF65-F5344CB8AC3E}">
        <p14:creationId xmlns:p14="http://schemas.microsoft.com/office/powerpoint/2010/main" val="328063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CDF79-8838-4801-8C34-781E3B53AE25}" type="datetimeFigureOut">
              <a:rPr lang="en-US" smtClean="0"/>
              <a:t>5/1/2026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5BE82B-3FF1-463F-984B-3A4BD48A4C7F}" type="slidenum">
              <a:rPr lang="en-US" smtClean="0"/>
              <a:t>‹#›</a:t>
            </a:fld>
            <a:endParaRPr lang="en-US" dirty="0"/>
          </a:p>
        </p:txBody>
      </p:sp>
    </p:spTree>
    <p:extLst>
      <p:ext uri="{BB962C8B-B14F-4D97-AF65-F5344CB8AC3E}">
        <p14:creationId xmlns:p14="http://schemas.microsoft.com/office/powerpoint/2010/main" val="883691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CDF79-8838-4801-8C34-781E3B53AE25}" type="datetimeFigureOut">
              <a:rPr lang="en-US" smtClean="0"/>
              <a:t>5/1/2026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5BE82B-3FF1-463F-984B-3A4BD48A4C7F}" type="slidenum">
              <a:rPr lang="en-US" smtClean="0"/>
              <a:t>‹#›</a:t>
            </a:fld>
            <a:endParaRPr lang="en-US" dirty="0"/>
          </a:p>
        </p:txBody>
      </p:sp>
    </p:spTree>
    <p:extLst>
      <p:ext uri="{BB962C8B-B14F-4D97-AF65-F5344CB8AC3E}">
        <p14:creationId xmlns:p14="http://schemas.microsoft.com/office/powerpoint/2010/main" val="2189094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CDF79-8838-4801-8C34-781E3B53AE25}" type="datetimeFigureOut">
              <a:rPr lang="en-US" smtClean="0"/>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BE82B-3FF1-463F-984B-3A4BD48A4C7F}" type="slidenum">
              <a:rPr lang="en-US" smtClean="0"/>
              <a:t>‹#›</a:t>
            </a:fld>
            <a:endParaRPr lang="en-US" dirty="0"/>
          </a:p>
        </p:txBody>
      </p:sp>
    </p:spTree>
    <p:extLst>
      <p:ext uri="{BB962C8B-B14F-4D97-AF65-F5344CB8AC3E}">
        <p14:creationId xmlns:p14="http://schemas.microsoft.com/office/powerpoint/2010/main" val="1653161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CDF79-8838-4801-8C34-781E3B53AE25}" type="datetimeFigureOut">
              <a:rPr lang="en-US" smtClean="0"/>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BE82B-3FF1-463F-984B-3A4BD48A4C7F}" type="slidenum">
              <a:rPr lang="en-US" smtClean="0"/>
              <a:t>‹#›</a:t>
            </a:fld>
            <a:endParaRPr lang="en-US" dirty="0"/>
          </a:p>
        </p:txBody>
      </p:sp>
    </p:spTree>
    <p:extLst>
      <p:ext uri="{BB962C8B-B14F-4D97-AF65-F5344CB8AC3E}">
        <p14:creationId xmlns:p14="http://schemas.microsoft.com/office/powerpoint/2010/main" val="588522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CDF79-8838-4801-8C34-781E3B53AE25}" type="datetimeFigureOut">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BE82B-3FF1-463F-984B-3A4BD48A4C7F}" type="slidenum">
              <a:rPr lang="en-US" smtClean="0"/>
              <a:t>‹#›</a:t>
            </a:fld>
            <a:endParaRPr lang="en-US" dirty="0"/>
          </a:p>
        </p:txBody>
      </p:sp>
    </p:spTree>
    <p:extLst>
      <p:ext uri="{BB962C8B-B14F-4D97-AF65-F5344CB8AC3E}">
        <p14:creationId xmlns:p14="http://schemas.microsoft.com/office/powerpoint/2010/main" val="326659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CDF79-8838-4801-8C34-781E3B53AE25}" type="datetimeFigureOut">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BE82B-3FF1-463F-984B-3A4BD48A4C7F}" type="slidenum">
              <a:rPr lang="en-US" smtClean="0"/>
              <a:t>‹#›</a:t>
            </a:fld>
            <a:endParaRPr lang="en-US" dirty="0"/>
          </a:p>
        </p:txBody>
      </p:sp>
    </p:spTree>
    <p:extLst>
      <p:ext uri="{BB962C8B-B14F-4D97-AF65-F5344CB8AC3E}">
        <p14:creationId xmlns:p14="http://schemas.microsoft.com/office/powerpoint/2010/main" val="1242883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 Content Slide - Paragraph">
    <p:spTree>
      <p:nvGrpSpPr>
        <p:cNvPr id="1" name=""/>
        <p:cNvGrpSpPr/>
        <p:nvPr/>
      </p:nvGrpSpPr>
      <p:grpSpPr>
        <a:xfrm>
          <a:off x="0" y="0"/>
          <a:ext cx="0" cy="0"/>
          <a:chOff x="0" y="0"/>
          <a:chExt cx="0" cy="0"/>
        </a:xfrm>
      </p:grpSpPr>
      <p:sp>
        <p:nvSpPr>
          <p:cNvPr id="7" name="Text Placeholder 14"/>
          <p:cNvSpPr>
            <a:spLocks noGrp="1"/>
          </p:cNvSpPr>
          <p:nvPr>
            <p:ph type="body" sz="quarter" idx="13"/>
          </p:nvPr>
        </p:nvSpPr>
        <p:spPr>
          <a:xfrm>
            <a:off x="350045" y="443567"/>
            <a:ext cx="5012437" cy="569361"/>
          </a:xfrm>
          <a:prstGeom prst="rect">
            <a:avLst/>
          </a:prstGeom>
          <a:noFill/>
        </p:spPr>
        <p:txBody>
          <a:bodyPr lIns="0" tIns="228575" rIns="0" bIns="0">
            <a:spAutoFit/>
          </a:bodyPr>
          <a:lstStyle>
            <a:lvl1pPr marL="0" indent="0">
              <a:buNone/>
              <a:defRPr sz="2200" b="1">
                <a:solidFill>
                  <a:srgbClr val="006298"/>
                </a:solidFill>
                <a:latin typeface="Roboto Slab" charset="0"/>
                <a:ea typeface="Roboto Slab" charset="0"/>
                <a:cs typeface="Roboto Slab" charset="0"/>
              </a:defRPr>
            </a:lvl1pPr>
          </a:lstStyle>
          <a:p>
            <a:pPr lvl="0"/>
            <a:r>
              <a:rPr lang="en-US"/>
              <a:t>Click to edit Master text styles</a:t>
            </a:r>
          </a:p>
        </p:txBody>
      </p:sp>
      <p:sp>
        <p:nvSpPr>
          <p:cNvPr id="3" name="Slide Number Placeholder 5"/>
          <p:cNvSpPr>
            <a:spLocks noGrp="1"/>
          </p:cNvSpPr>
          <p:nvPr>
            <p:ph type="sldNum" sz="quarter" idx="14"/>
          </p:nvPr>
        </p:nvSpPr>
        <p:spPr>
          <a:xfrm>
            <a:off x="6742113" y="6283326"/>
            <a:ext cx="2133600" cy="365125"/>
          </a:xfrm>
          <a:prstGeom prst="rect">
            <a:avLst/>
          </a:prstGeom>
        </p:spPr>
        <p:txBody>
          <a:bodyPr vert="horz" wrap="square" lIns="91430" tIns="45715" rIns="91430" bIns="45715" numCol="1" anchor="t" anchorCtr="0" compatLnSpc="1">
            <a:prstTxWarp prst="textNoShape">
              <a:avLst/>
            </a:prstTxWarp>
          </a:bodyPr>
          <a:lstStyle>
            <a:lvl1pPr>
              <a:defRPr/>
            </a:lvl1pPr>
          </a:lstStyle>
          <a:p>
            <a:fld id="{A262A3DB-4116-47CC-A189-A811D8A08718}" type="slidenum">
              <a:rPr lang="en-US" altLang="en-US"/>
              <a:pPr/>
              <a:t>‹#›</a:t>
            </a:fld>
            <a:endParaRPr lang="en-US" altLang="en-US"/>
          </a:p>
        </p:txBody>
      </p:sp>
    </p:spTree>
    <p:extLst>
      <p:ext uri="{BB962C8B-B14F-4D97-AF65-F5344CB8AC3E}">
        <p14:creationId xmlns:p14="http://schemas.microsoft.com/office/powerpoint/2010/main" val="18873183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87A2C98-812B-0072-B43D-FAD50C9DBAC6}"/>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Arial" panose="020B0604020202020204" pitchFamily="34" charset="0"/>
                <a:ea typeface="+mn-ea"/>
              </a:defRPr>
            </a:lvl1pPr>
          </a:lstStyle>
          <a:p>
            <a:pPr>
              <a:defRPr/>
            </a:pPr>
            <a:endParaRPr lang="en-US"/>
          </a:p>
        </p:txBody>
      </p:sp>
      <p:sp>
        <p:nvSpPr>
          <p:cNvPr id="5" name="Rectangle 5">
            <a:extLst>
              <a:ext uri="{FF2B5EF4-FFF2-40B4-BE49-F238E27FC236}">
                <a16:creationId xmlns:a16="http://schemas.microsoft.com/office/drawing/2014/main" id="{C3D739DD-8CA2-E9B8-0563-51FFB77ED117}"/>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ea typeface="+mn-ea"/>
              </a:defRPr>
            </a:lvl1pPr>
          </a:lstStyle>
          <a:p>
            <a:pPr>
              <a:defRPr/>
            </a:pPr>
            <a:endParaRPr lang="en-US"/>
          </a:p>
        </p:txBody>
      </p:sp>
      <p:sp>
        <p:nvSpPr>
          <p:cNvPr id="6" name="Rectangle 6">
            <a:extLst>
              <a:ext uri="{FF2B5EF4-FFF2-40B4-BE49-F238E27FC236}">
                <a16:creationId xmlns:a16="http://schemas.microsoft.com/office/drawing/2014/main" id="{09041BBD-E4E7-7552-CC20-7F07469DCA4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8370B9A-5FD1-4844-9898-CD61F830AE9C}" type="slidenum">
              <a:rPr lang="en-US" altLang="en-US"/>
              <a:pPr>
                <a:defRPr/>
              </a:pPr>
              <a:t>‹#›</a:t>
            </a:fld>
            <a:endParaRPr lang="en-US" altLang="en-US"/>
          </a:p>
        </p:txBody>
      </p:sp>
    </p:spTree>
    <p:extLst>
      <p:ext uri="{BB962C8B-B14F-4D97-AF65-F5344CB8AC3E}">
        <p14:creationId xmlns:p14="http://schemas.microsoft.com/office/powerpoint/2010/main" val="138927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25D1C27E-86FD-9A4B-167C-82A4631587D8}"/>
              </a:ext>
            </a:extLst>
          </p:cNvPr>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ＭＳ Ｐゴシック"/>
              </a:defRPr>
            </a:lvl1pPr>
          </a:lstStyle>
          <a:p>
            <a:pPr>
              <a:defRPr/>
            </a:pPr>
            <a:endParaRPr lang="en-US"/>
          </a:p>
        </p:txBody>
      </p:sp>
      <p:sp>
        <p:nvSpPr>
          <p:cNvPr id="5" name="Slide Number Placeholder 5">
            <a:extLst>
              <a:ext uri="{FF2B5EF4-FFF2-40B4-BE49-F238E27FC236}">
                <a16:creationId xmlns:a16="http://schemas.microsoft.com/office/drawing/2014/main" id="{50A826E9-BDCA-5954-AB39-1EB73DEFBDD7}"/>
              </a:ext>
            </a:extLst>
          </p:cNvPr>
          <p:cNvSpPr>
            <a:spLocks noGrp="1"/>
          </p:cNvSpPr>
          <p:nvPr>
            <p:ph type="sldNum" sz="quarter" idx="11"/>
          </p:nvPr>
        </p:nvSpPr>
        <p:spPr>
          <a:xfrm>
            <a:off x="8305800" y="15875"/>
            <a:ext cx="685800" cy="365125"/>
          </a:xfrm>
          <a:prstGeom prst="rect">
            <a:avLst/>
          </a:prstGeom>
        </p:spPr>
        <p:txBody>
          <a:bodyPr vert="horz" wrap="square" lIns="91440" tIns="45720" rIns="91440" bIns="45720" numCol="1" anchor="t" anchorCtr="0" compatLnSpc="1">
            <a:prstTxWarp prst="textNoShape">
              <a:avLst/>
            </a:prstTxWarp>
          </a:bodyPr>
          <a:lstStyle>
            <a:lvl1pPr algn="r">
              <a:defRPr/>
            </a:lvl1pPr>
          </a:lstStyle>
          <a:p>
            <a:pPr>
              <a:defRPr/>
            </a:pPr>
            <a:fld id="{ECDE6E02-2432-40E1-9F81-770255C578B9}" type="slidenum">
              <a:rPr lang="en-US" altLang="en-US"/>
              <a:pPr>
                <a:defRPr/>
              </a:pPr>
              <a:t>‹#›</a:t>
            </a:fld>
            <a:endParaRPr lang="en-US" altLang="en-US"/>
          </a:p>
        </p:txBody>
      </p:sp>
    </p:spTree>
    <p:extLst>
      <p:ext uri="{BB962C8B-B14F-4D97-AF65-F5344CB8AC3E}">
        <p14:creationId xmlns:p14="http://schemas.microsoft.com/office/powerpoint/2010/main" val="340408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ntent Slide - Paragraph">
    <p:spTree>
      <p:nvGrpSpPr>
        <p:cNvPr id="1" name=""/>
        <p:cNvGrpSpPr/>
        <p:nvPr/>
      </p:nvGrpSpPr>
      <p:grpSpPr>
        <a:xfrm>
          <a:off x="0" y="0"/>
          <a:ext cx="0" cy="0"/>
          <a:chOff x="0" y="0"/>
          <a:chExt cx="0" cy="0"/>
        </a:xfrm>
      </p:grpSpPr>
      <p:sp>
        <p:nvSpPr>
          <p:cNvPr id="7" name="Text Placeholder 14"/>
          <p:cNvSpPr>
            <a:spLocks noGrp="1"/>
          </p:cNvSpPr>
          <p:nvPr>
            <p:ph type="body" sz="quarter" idx="13"/>
          </p:nvPr>
        </p:nvSpPr>
        <p:spPr>
          <a:xfrm>
            <a:off x="350044" y="443567"/>
            <a:ext cx="5012437" cy="907941"/>
          </a:xfrm>
          <a:prstGeom prst="rect">
            <a:avLst/>
          </a:prstGeom>
          <a:noFill/>
        </p:spPr>
        <p:txBody>
          <a:bodyPr lIns="0" tIns="228600" rIns="0" bIns="0">
            <a:spAutoFit/>
          </a:bodyPr>
          <a:lstStyle>
            <a:lvl1pPr marL="0" indent="0">
              <a:buNone/>
              <a:defRPr sz="2200" b="1">
                <a:solidFill>
                  <a:srgbClr val="006298"/>
                </a:solidFill>
                <a:latin typeface="Roboto Slab" charset="0"/>
                <a:ea typeface="Roboto Slab" charset="0"/>
                <a:cs typeface="Roboto Slab" charset="0"/>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8F596E1C-6DA9-F8E8-B713-CBC04FFA858D}"/>
              </a:ext>
            </a:extLst>
          </p:cNvPr>
          <p:cNvSpPr>
            <a:spLocks noGrp="1"/>
          </p:cNvSpPr>
          <p:nvPr>
            <p:ph type="sldNum" sz="quarter" idx="14"/>
          </p:nvPr>
        </p:nvSpPr>
        <p:spPr>
          <a:xfrm>
            <a:off x="6742113" y="628332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91847A4-19B4-4998-B418-2466AFF7A6BC}" type="slidenum">
              <a:rPr lang="en-US" altLang="en-US"/>
              <a:pPr>
                <a:defRPr/>
              </a:pPr>
              <a:t>‹#›</a:t>
            </a:fld>
            <a:endParaRPr lang="en-US" altLang="en-US"/>
          </a:p>
        </p:txBody>
      </p:sp>
    </p:spTree>
    <p:extLst>
      <p:ext uri="{BB962C8B-B14F-4D97-AF65-F5344CB8AC3E}">
        <p14:creationId xmlns:p14="http://schemas.microsoft.com/office/powerpoint/2010/main" val="139811408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D286279-D807-5832-E81B-828B02F63821}"/>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2CB066C-B762-4658-91C1-079E709E2452}" type="datetimeFigureOut">
              <a:rPr lang="en-US"/>
              <a:pPr>
                <a:defRPr/>
              </a:pPr>
              <a:t>5/1/2026</a:t>
            </a:fld>
            <a:endParaRPr lang="en-US" dirty="0"/>
          </a:p>
        </p:txBody>
      </p:sp>
      <p:sp>
        <p:nvSpPr>
          <p:cNvPr id="5" name="Footer Placeholder 4">
            <a:extLst>
              <a:ext uri="{FF2B5EF4-FFF2-40B4-BE49-F238E27FC236}">
                <a16:creationId xmlns:a16="http://schemas.microsoft.com/office/drawing/2014/main" id="{8B976E54-7E49-57F3-8216-F2B6D77AB4D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FDC3CAB-2CA9-0DA2-5912-771A460F6BC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D0996B9-24C7-4CA3-A088-4AB7A7FC59ED}" type="slidenum">
              <a:rPr lang="en-US" altLang="en-US"/>
              <a:pPr>
                <a:defRPr/>
              </a:pPr>
              <a:t>‹#›</a:t>
            </a:fld>
            <a:endParaRPr lang="en-US" altLang="en-US"/>
          </a:p>
        </p:txBody>
      </p:sp>
    </p:spTree>
    <p:extLst>
      <p:ext uri="{BB962C8B-B14F-4D97-AF65-F5344CB8AC3E}">
        <p14:creationId xmlns:p14="http://schemas.microsoft.com/office/powerpoint/2010/main" val="54629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9A0A5-1C48-9B82-4309-0424F7D1ACF5}"/>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190C5887-2D78-4FAC-AFC6-B6B2C8CAC2C1}" type="datetimeFigureOut">
              <a:rPr lang="en-US"/>
              <a:pPr>
                <a:defRPr/>
              </a:pPr>
              <a:t>5/1/2026</a:t>
            </a:fld>
            <a:endParaRPr lang="en-US" dirty="0"/>
          </a:p>
        </p:txBody>
      </p:sp>
      <p:sp>
        <p:nvSpPr>
          <p:cNvPr id="5" name="Footer Placeholder 4">
            <a:extLst>
              <a:ext uri="{FF2B5EF4-FFF2-40B4-BE49-F238E27FC236}">
                <a16:creationId xmlns:a16="http://schemas.microsoft.com/office/drawing/2014/main" id="{E9B1D068-9649-6B17-B8F0-80BCA29669C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DA89F471-5241-1F97-07DB-10D833D232D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8BD31E8-8B4C-48DE-AF05-80AE70151F40}" type="slidenum">
              <a:rPr lang="en-US" altLang="en-US"/>
              <a:pPr>
                <a:defRPr/>
              </a:pPr>
              <a:t>‹#›</a:t>
            </a:fld>
            <a:endParaRPr lang="en-US" altLang="en-US"/>
          </a:p>
        </p:txBody>
      </p:sp>
    </p:spTree>
    <p:extLst>
      <p:ext uri="{BB962C8B-B14F-4D97-AF65-F5344CB8AC3E}">
        <p14:creationId xmlns:p14="http://schemas.microsoft.com/office/powerpoint/2010/main" val="154036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2C3605-DA2E-BA3D-99E1-3A7E89070BEC}"/>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42835A67-CEDA-4F26-B527-5E1FEF33490A}" type="datetimeFigureOut">
              <a:rPr lang="en-US"/>
              <a:pPr>
                <a:defRPr/>
              </a:pPr>
              <a:t>5/1/2026</a:t>
            </a:fld>
            <a:endParaRPr lang="en-US" dirty="0"/>
          </a:p>
        </p:txBody>
      </p:sp>
      <p:sp>
        <p:nvSpPr>
          <p:cNvPr id="5" name="Footer Placeholder 4">
            <a:extLst>
              <a:ext uri="{FF2B5EF4-FFF2-40B4-BE49-F238E27FC236}">
                <a16:creationId xmlns:a16="http://schemas.microsoft.com/office/drawing/2014/main" id="{FD31332E-8505-BFD4-A795-F53C88DE55B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2843852-278B-EFD4-76B0-F40DE263846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33BA29F6-BE93-4725-BFF5-2C294BFB6D4A}" type="slidenum">
              <a:rPr lang="en-US" altLang="en-US"/>
              <a:pPr>
                <a:defRPr/>
              </a:pPr>
              <a:t>‹#›</a:t>
            </a:fld>
            <a:endParaRPr lang="en-US" altLang="en-US"/>
          </a:p>
        </p:txBody>
      </p:sp>
    </p:spTree>
    <p:extLst>
      <p:ext uri="{BB962C8B-B14F-4D97-AF65-F5344CB8AC3E}">
        <p14:creationId xmlns:p14="http://schemas.microsoft.com/office/powerpoint/2010/main" val="232564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846D80-BD58-3268-3F20-6C345EE32A9E}"/>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CEA04053-480A-4D1A-B3C3-62E2FF783F3D}" type="datetimeFigureOut">
              <a:rPr lang="en-US"/>
              <a:pPr>
                <a:defRPr/>
              </a:pPr>
              <a:t>5/1/2026</a:t>
            </a:fld>
            <a:endParaRPr lang="en-US" dirty="0"/>
          </a:p>
        </p:txBody>
      </p:sp>
      <p:sp>
        <p:nvSpPr>
          <p:cNvPr id="6" name="Footer Placeholder 5">
            <a:extLst>
              <a:ext uri="{FF2B5EF4-FFF2-40B4-BE49-F238E27FC236}">
                <a16:creationId xmlns:a16="http://schemas.microsoft.com/office/drawing/2014/main" id="{2FD68851-7402-5EF4-3EBC-0E1803259CCB}"/>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7854F52E-6E92-0532-0DC1-0F52671A428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2444B58-5112-403A-A3B4-14BAFAA8325D}" type="slidenum">
              <a:rPr lang="en-US" altLang="en-US"/>
              <a:pPr>
                <a:defRPr/>
              </a:pPr>
              <a:t>‹#›</a:t>
            </a:fld>
            <a:endParaRPr lang="en-US" altLang="en-US"/>
          </a:p>
        </p:txBody>
      </p:sp>
    </p:spTree>
    <p:extLst>
      <p:ext uri="{BB962C8B-B14F-4D97-AF65-F5344CB8AC3E}">
        <p14:creationId xmlns:p14="http://schemas.microsoft.com/office/powerpoint/2010/main" val="3995121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B57C2D-97BD-B1CF-691E-DACDC7C3DCC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239280D-8074-6081-A6B9-9516C328FEEC}"/>
              </a:ext>
            </a:extLst>
          </p:cNvPr>
          <p:cNvSpPr>
            <a:spLocks noGrp="1"/>
          </p:cNvSpPr>
          <p:nvPr>
            <p:ph type="body" idx="1"/>
          </p:nvPr>
        </p:nvSpPr>
        <p:spPr bwMode="auto">
          <a:xfrm>
            <a:off x="457200" y="1600200"/>
            <a:ext cx="8229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92707" r:id="rId1"/>
    <p:sldLayoutId id="2147492708" r:id="rId2"/>
    <p:sldLayoutId id="2147492709" r:id="rId3"/>
    <p:sldLayoutId id="2147492711" r:id="rId4"/>
    <p:sldLayoutId id="2147492712" r:id="rId5"/>
  </p:sldLayoutIdLst>
  <p:txStyles>
    <p:titleStyle>
      <a:lvl1pPr algn="l" defTabSz="457200" rtl="0" eaLnBrk="0" fontAlgn="base" hangingPunct="0">
        <a:spcBef>
          <a:spcPct val="0"/>
        </a:spcBef>
        <a:spcAft>
          <a:spcPct val="0"/>
        </a:spcAft>
        <a:defRPr sz="3800" kern="1200">
          <a:solidFill>
            <a:srgbClr val="004061"/>
          </a:solidFill>
          <a:latin typeface="Rockwell"/>
          <a:ea typeface="ＭＳ Ｐゴシック" pitchFamily="34" charset="-128"/>
          <a:cs typeface="Rockwell"/>
        </a:defRPr>
      </a:lvl1pPr>
      <a:lvl2pPr algn="l" defTabSz="457200" rtl="0" eaLnBrk="0" fontAlgn="base" hangingPunct="0">
        <a:spcBef>
          <a:spcPct val="0"/>
        </a:spcBef>
        <a:spcAft>
          <a:spcPct val="0"/>
        </a:spcAft>
        <a:defRPr sz="3800">
          <a:solidFill>
            <a:srgbClr val="004061"/>
          </a:solidFill>
          <a:latin typeface="Rockwell" charset="0"/>
          <a:ea typeface="ＭＳ Ｐゴシック" pitchFamily="34" charset="-128"/>
          <a:cs typeface="Rockwell" charset="0"/>
        </a:defRPr>
      </a:lvl2pPr>
      <a:lvl3pPr algn="l" defTabSz="457200" rtl="0" eaLnBrk="0" fontAlgn="base" hangingPunct="0">
        <a:spcBef>
          <a:spcPct val="0"/>
        </a:spcBef>
        <a:spcAft>
          <a:spcPct val="0"/>
        </a:spcAft>
        <a:defRPr sz="3800">
          <a:solidFill>
            <a:srgbClr val="004061"/>
          </a:solidFill>
          <a:latin typeface="Rockwell" charset="0"/>
          <a:ea typeface="ＭＳ Ｐゴシック" pitchFamily="34" charset="-128"/>
          <a:cs typeface="Rockwell" charset="0"/>
        </a:defRPr>
      </a:lvl3pPr>
      <a:lvl4pPr algn="l" defTabSz="457200" rtl="0" eaLnBrk="0" fontAlgn="base" hangingPunct="0">
        <a:spcBef>
          <a:spcPct val="0"/>
        </a:spcBef>
        <a:spcAft>
          <a:spcPct val="0"/>
        </a:spcAft>
        <a:defRPr sz="3800">
          <a:solidFill>
            <a:srgbClr val="004061"/>
          </a:solidFill>
          <a:latin typeface="Rockwell" charset="0"/>
          <a:ea typeface="ＭＳ Ｐゴシック" pitchFamily="34" charset="-128"/>
          <a:cs typeface="Rockwell" charset="0"/>
        </a:defRPr>
      </a:lvl4pPr>
      <a:lvl5pPr algn="l" defTabSz="457200" rtl="0" eaLnBrk="0" fontAlgn="base" hangingPunct="0">
        <a:spcBef>
          <a:spcPct val="0"/>
        </a:spcBef>
        <a:spcAft>
          <a:spcPct val="0"/>
        </a:spcAft>
        <a:defRPr sz="3800">
          <a:solidFill>
            <a:srgbClr val="004061"/>
          </a:solidFill>
          <a:latin typeface="Rockwell" charset="0"/>
          <a:ea typeface="ＭＳ Ｐゴシック" pitchFamily="34" charset="-128"/>
          <a:cs typeface="Rockwell" charset="0"/>
        </a:defRPr>
      </a:lvl5pPr>
      <a:lvl6pPr marL="457200" algn="l" defTabSz="457200" rtl="0" fontAlgn="base">
        <a:spcBef>
          <a:spcPct val="0"/>
        </a:spcBef>
        <a:spcAft>
          <a:spcPct val="0"/>
        </a:spcAft>
        <a:defRPr sz="3800">
          <a:solidFill>
            <a:srgbClr val="004061"/>
          </a:solidFill>
          <a:latin typeface="Rockwell" charset="0"/>
          <a:ea typeface="ＭＳ Ｐゴシック" charset="-128"/>
        </a:defRPr>
      </a:lvl6pPr>
      <a:lvl7pPr marL="914400" algn="l" defTabSz="457200" rtl="0" fontAlgn="base">
        <a:spcBef>
          <a:spcPct val="0"/>
        </a:spcBef>
        <a:spcAft>
          <a:spcPct val="0"/>
        </a:spcAft>
        <a:defRPr sz="3800">
          <a:solidFill>
            <a:srgbClr val="004061"/>
          </a:solidFill>
          <a:latin typeface="Rockwell" charset="0"/>
          <a:ea typeface="ＭＳ Ｐゴシック" charset="-128"/>
        </a:defRPr>
      </a:lvl7pPr>
      <a:lvl8pPr marL="1371600" algn="l" defTabSz="457200" rtl="0" fontAlgn="base">
        <a:spcBef>
          <a:spcPct val="0"/>
        </a:spcBef>
        <a:spcAft>
          <a:spcPct val="0"/>
        </a:spcAft>
        <a:defRPr sz="3800">
          <a:solidFill>
            <a:srgbClr val="004061"/>
          </a:solidFill>
          <a:latin typeface="Rockwell" charset="0"/>
          <a:ea typeface="ＭＳ Ｐゴシック" charset="-128"/>
        </a:defRPr>
      </a:lvl8pPr>
      <a:lvl9pPr marL="1828800" algn="l" defTabSz="457200" rtl="0" fontAlgn="base">
        <a:spcBef>
          <a:spcPct val="0"/>
        </a:spcBef>
        <a:spcAft>
          <a:spcPct val="0"/>
        </a:spcAft>
        <a:defRPr sz="3800">
          <a:solidFill>
            <a:srgbClr val="004061"/>
          </a:solidFill>
          <a:latin typeface="Rockwell" charset="0"/>
          <a:ea typeface="ＭＳ Ｐゴシック" charset="-128"/>
        </a:defRPr>
      </a:lvl9pPr>
    </p:titleStyle>
    <p:bodyStyle>
      <a:lvl1pPr marL="342900" indent="-342900" algn="l" defTabSz="457200" rtl="0" eaLnBrk="0" fontAlgn="base" hangingPunct="0">
        <a:spcBef>
          <a:spcPct val="20000"/>
        </a:spcBef>
        <a:spcAft>
          <a:spcPct val="0"/>
        </a:spcAft>
        <a:buClr>
          <a:srgbClr val="004061"/>
        </a:buClr>
        <a:buFont typeface="Arial" panose="020B0604020202020204" pitchFamily="34" charset="0"/>
        <a:buChar char="•"/>
        <a:defRPr sz="3200" kern="1200">
          <a:solidFill>
            <a:schemeClr val="tx1"/>
          </a:solidFill>
          <a:latin typeface="Helvetica"/>
          <a:ea typeface="ＭＳ Ｐゴシック" pitchFamily="34" charset="-128"/>
          <a:cs typeface="Helvetic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
          <a:ea typeface="ＭＳ Ｐゴシック" pitchFamily="34"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34"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34"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34"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B746EE6-82F7-4FBC-3A58-F0380B88B37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DEAEDE5B-3C00-110B-8F8F-9DF75DC473E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CF12EB9-AA3C-57E2-1F62-0458EC3D53C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CE3A5AF6-2116-490A-85A8-62264D9996D8}" type="datetimeFigureOut">
              <a:rPr lang="en-US"/>
              <a:pPr>
                <a:defRPr/>
              </a:pPr>
              <a:t>5/1/2026</a:t>
            </a:fld>
            <a:endParaRPr lang="en-US" dirty="0"/>
          </a:p>
        </p:txBody>
      </p:sp>
      <p:sp>
        <p:nvSpPr>
          <p:cNvPr id="5" name="Footer Placeholder 4">
            <a:extLst>
              <a:ext uri="{FF2B5EF4-FFF2-40B4-BE49-F238E27FC236}">
                <a16:creationId xmlns:a16="http://schemas.microsoft.com/office/drawing/2014/main" id="{CAAE52A6-0132-442E-DFDD-E6CC0131208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B657025A-0B17-96FB-BCC0-A02731AA6E5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51555F7-5070-453F-9DEE-9640F7000D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2724" r:id="rId1"/>
    <p:sldLayoutId id="2147492725" r:id="rId2"/>
    <p:sldLayoutId id="2147492726" r:id="rId3"/>
    <p:sldLayoutId id="2147492727" r:id="rId4"/>
    <p:sldLayoutId id="2147492728" r:id="rId5"/>
    <p:sldLayoutId id="2147492729" r:id="rId6"/>
    <p:sldLayoutId id="2147492730" r:id="rId7"/>
    <p:sldLayoutId id="2147492731" r:id="rId8"/>
    <p:sldLayoutId id="2147492732" r:id="rId9"/>
    <p:sldLayoutId id="2147492733" r:id="rId10"/>
    <p:sldLayoutId id="2147492734" r:id="rId11"/>
    <p:sldLayoutId id="214749273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83BF61F-936B-4B48-9EC6-48997BAF294C}" type="datetimeFigureOut">
              <a:rPr lang="en-US" smtClean="0"/>
              <a:pPr>
                <a:defRPr/>
              </a:pPr>
              <a:t>5/1/2026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935A2E3-F673-4736-93AF-66454EC1FFA6}" type="slidenum">
              <a:rPr lang="en-US" smtClean="0"/>
              <a:pPr>
                <a:defRPr/>
              </a:pPr>
              <a:t>‹#›</a:t>
            </a:fld>
            <a:endParaRPr lang="en-US" dirty="0"/>
          </a:p>
        </p:txBody>
      </p:sp>
    </p:spTree>
    <p:extLst>
      <p:ext uri="{BB962C8B-B14F-4D97-AF65-F5344CB8AC3E}">
        <p14:creationId xmlns:p14="http://schemas.microsoft.com/office/powerpoint/2010/main" val="4043038158"/>
      </p:ext>
    </p:extLst>
  </p:cSld>
  <p:clrMap bg1="lt1" tx1="dk1" bg2="lt2" tx2="dk2" accent1="accent1" accent2="accent2" accent3="accent3" accent4="accent4" accent5="accent5" accent6="accent6" hlink="hlink" folHlink="folHlink"/>
  <p:sldLayoutIdLst>
    <p:sldLayoutId id="2147492737" r:id="rId1"/>
    <p:sldLayoutId id="2147492738" r:id="rId2"/>
    <p:sldLayoutId id="2147492739" r:id="rId3"/>
    <p:sldLayoutId id="2147492740" r:id="rId4"/>
    <p:sldLayoutId id="2147492741" r:id="rId5"/>
    <p:sldLayoutId id="2147492742" r:id="rId6"/>
    <p:sldLayoutId id="2147492743" r:id="rId7"/>
    <p:sldLayoutId id="2147492744" r:id="rId8"/>
    <p:sldLayoutId id="2147492745" r:id="rId9"/>
    <p:sldLayoutId id="2147492746" r:id="rId10"/>
    <p:sldLayoutId id="2147492747" r:id="rId11"/>
    <p:sldLayoutId id="214749274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hyperlink" Target="https://all4ed.org/publication/voters-views-on-education-in-202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rotectborrowers.org/new-poll-confirms-trumps-plan-to-abolish-department-of-education-is-extremely-unpopular-among-voters/" TargetMode="External"/><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BCCAB-4512-D65F-2143-92E3EF8DBD3C}"/>
            </a:ext>
          </a:extLst>
        </p:cNvPr>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938134FC-235E-BBF5-DE17-D550F664CE8B}"/>
              </a:ext>
            </a:extLst>
          </p:cNvPr>
          <p:cNvGraphicFramePr>
            <a:graphicFrameLocks noGrp="1"/>
          </p:cNvGraphicFramePr>
          <p:nvPr>
            <p:ph idx="1"/>
            <p:extLst>
              <p:ext uri="{D42A27DB-BD31-4B8C-83A1-F6EECF244321}">
                <p14:modId xmlns:p14="http://schemas.microsoft.com/office/powerpoint/2010/main" val="1986494348"/>
              </p:ext>
            </p:extLst>
          </p:nvPr>
        </p:nvGraphicFramePr>
        <p:xfrm>
          <a:off x="85726" y="1066800"/>
          <a:ext cx="8972548" cy="5287818"/>
        </p:xfrm>
        <a:graphic>
          <a:graphicData uri="http://schemas.openxmlformats.org/drawingml/2006/chart">
            <c:chart xmlns:c="http://schemas.openxmlformats.org/drawingml/2006/chart" xmlns:r="http://schemas.openxmlformats.org/officeDocument/2006/relationships" r:id="rId3"/>
          </a:graphicData>
        </a:graphic>
      </p:graphicFrame>
      <p:sp>
        <p:nvSpPr>
          <p:cNvPr id="35843" name="TextBox 7">
            <a:extLst>
              <a:ext uri="{FF2B5EF4-FFF2-40B4-BE49-F238E27FC236}">
                <a16:creationId xmlns:a16="http://schemas.microsoft.com/office/drawing/2014/main" id="{0483FA0D-0874-7E3F-C3E5-82A7CA61D59B}"/>
              </a:ext>
            </a:extLst>
          </p:cNvPr>
          <p:cNvSpPr txBox="1">
            <a:spLocks noChangeArrowheads="1"/>
          </p:cNvSpPr>
          <p:nvPr/>
        </p:nvSpPr>
        <p:spPr bwMode="auto">
          <a:xfrm>
            <a:off x="1798636" y="6200775"/>
            <a:ext cx="7318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1600" dirty="0">
                <a:solidFill>
                  <a:srgbClr val="000000"/>
                </a:solidFill>
                <a:latin typeface="Arial" panose="020B0604020202020204" pitchFamily="34" charset="0"/>
                <a:cs typeface="Helvetica" panose="020B0604020202020204" pitchFamily="34" charset="0"/>
              </a:rPr>
              <a:t>2017, 2019, 2020, 2021, 2022, &amp; 2023 totals reflect rescissions of previously appropriated ED funding</a:t>
            </a:r>
          </a:p>
        </p:txBody>
      </p:sp>
      <p:pic>
        <p:nvPicPr>
          <p:cNvPr id="35844" name="Picture 6" descr="C:\Users\abernathy\AppData\Local\Microsoft\Windows\INetCache\Content.Outlook\L0E1DYNA\CEF_Logo.jpg">
            <a:extLst>
              <a:ext uri="{FF2B5EF4-FFF2-40B4-BE49-F238E27FC236}">
                <a16:creationId xmlns:a16="http://schemas.microsoft.com/office/drawing/2014/main" id="{1BDCACA7-E7C9-A56E-5000-668E98E27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6162675"/>
            <a:ext cx="16081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EE5AF141-3F51-F301-21B2-C985F2C6CE8B}"/>
              </a:ext>
            </a:extLst>
          </p:cNvPr>
          <p:cNvSpPr>
            <a:spLocks noGrp="1"/>
          </p:cNvSpPr>
          <p:nvPr>
            <p:ph type="title"/>
          </p:nvPr>
        </p:nvSpPr>
        <p:spPr>
          <a:xfrm>
            <a:off x="57149" y="72450"/>
            <a:ext cx="9001125" cy="1109663"/>
          </a:xfrm>
        </p:spPr>
        <p:txBody>
          <a:bodyPr>
            <a:normAutofit fontScale="90000"/>
          </a:bodyPr>
          <a:lstStyle/>
          <a:p>
            <a:pPr>
              <a:defRPr/>
            </a:pPr>
            <a:r>
              <a:rPr lang="en-US" sz="3100" b="1" dirty="0">
                <a:solidFill>
                  <a:srgbClr val="002060"/>
                </a:solidFill>
              </a:rPr>
              <a:t>President’s FY 2027 Budget Cuts Education: </a:t>
            </a:r>
            <a:br>
              <a:rPr lang="en-US" sz="3100" b="1" dirty="0">
                <a:solidFill>
                  <a:srgbClr val="002060"/>
                </a:solidFill>
              </a:rPr>
            </a:br>
            <a:r>
              <a:rPr lang="en-US" sz="3100" b="1" dirty="0">
                <a:solidFill>
                  <a:srgbClr val="002060"/>
                </a:solidFill>
              </a:rPr>
              <a:t>Funding already failed to keep pace with need or Inflation</a:t>
            </a:r>
            <a:br>
              <a:rPr lang="en-US" sz="2700" b="1" dirty="0">
                <a:solidFill>
                  <a:srgbClr val="002060"/>
                </a:solidFill>
              </a:rPr>
            </a:br>
            <a:r>
              <a:rPr lang="en-US" sz="2000" b="1" dirty="0">
                <a:solidFill>
                  <a:srgbClr val="002060"/>
                </a:solidFill>
              </a:rPr>
              <a:t>(Department of Education Discretionary Funding in Billions of Dollars)</a:t>
            </a:r>
            <a:endParaRPr lang="en-US" sz="2000" dirty="0"/>
          </a:p>
        </p:txBody>
      </p:sp>
    </p:spTree>
    <p:extLst>
      <p:ext uri="{BB962C8B-B14F-4D97-AF65-F5344CB8AC3E}">
        <p14:creationId xmlns:p14="http://schemas.microsoft.com/office/powerpoint/2010/main" val="171818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8280-E059-FC89-16CD-BF4E1349329A}"/>
              </a:ext>
            </a:extLst>
          </p:cNvPr>
          <p:cNvSpPr>
            <a:spLocks noGrp="1"/>
          </p:cNvSpPr>
          <p:nvPr>
            <p:ph type="title"/>
          </p:nvPr>
        </p:nvSpPr>
        <p:spPr>
          <a:xfrm>
            <a:off x="26988" y="110900"/>
            <a:ext cx="9067800" cy="1193800"/>
          </a:xfrm>
        </p:spPr>
        <p:txBody>
          <a:bodyPr rtlCol="0">
            <a:noAutofit/>
          </a:bodyPr>
          <a:lstStyle/>
          <a:p>
            <a:pPr eaLnBrk="1" fontAlgn="auto" hangingPunct="1">
              <a:spcAft>
                <a:spcPts val="0"/>
              </a:spcAft>
              <a:defRPr/>
            </a:pPr>
            <a:r>
              <a:rPr lang="en-US" sz="3400" b="1" dirty="0">
                <a:solidFill>
                  <a:srgbClr val="002060"/>
                </a:solidFill>
              </a:rPr>
              <a:t>Pell Grant Funding Sources:</a:t>
            </a:r>
            <a:br>
              <a:rPr lang="en-US" sz="3400" b="1" dirty="0">
                <a:solidFill>
                  <a:srgbClr val="002060"/>
                </a:solidFill>
              </a:rPr>
            </a:br>
            <a:r>
              <a:rPr lang="en-US" sz="3400" b="1" dirty="0">
                <a:solidFill>
                  <a:srgbClr val="002060"/>
                </a:solidFill>
              </a:rPr>
              <a:t> Discretionary Grant Only</a:t>
            </a:r>
            <a:br>
              <a:rPr lang="en-US" sz="4000" b="1" dirty="0">
                <a:solidFill>
                  <a:srgbClr val="002060"/>
                </a:solidFill>
              </a:rPr>
            </a:br>
            <a:endParaRPr lang="en-US" sz="1800" b="1" cap="all" dirty="0">
              <a:solidFill>
                <a:srgbClr val="002060"/>
              </a:solidFill>
              <a:latin typeface="Tw Cen MT"/>
              <a:cs typeface="Tw Cen MT"/>
            </a:endParaRPr>
          </a:p>
        </p:txBody>
      </p:sp>
      <p:sp>
        <p:nvSpPr>
          <p:cNvPr id="8" name="TextBox 7">
            <a:extLst>
              <a:ext uri="{FF2B5EF4-FFF2-40B4-BE49-F238E27FC236}">
                <a16:creationId xmlns:a16="http://schemas.microsoft.com/office/drawing/2014/main" id="{B460CC93-56FB-7B71-E140-EEF48A247818}"/>
              </a:ext>
            </a:extLst>
          </p:cNvPr>
          <p:cNvSpPr txBox="1"/>
          <p:nvPr/>
        </p:nvSpPr>
        <p:spPr>
          <a:xfrm>
            <a:off x="2895600" y="6474533"/>
            <a:ext cx="4427302"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Sources: Congressional Budget Office baseline data</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5302" name="Picture 6" descr="C:\Users\abernathy\AppData\Local\Microsoft\Windows\INetCache\Content.Outlook\L0E1DYNA\CEF_Logo.jpg">
            <a:extLst>
              <a:ext uri="{FF2B5EF4-FFF2-40B4-BE49-F238E27FC236}">
                <a16:creationId xmlns:a16="http://schemas.microsoft.com/office/drawing/2014/main" id="{C7133489-FB02-F29D-094F-7868CC2A9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6162675"/>
            <a:ext cx="16081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ontent Placeholder 8">
            <a:extLst>
              <a:ext uri="{FF2B5EF4-FFF2-40B4-BE49-F238E27FC236}">
                <a16:creationId xmlns:a16="http://schemas.microsoft.com/office/drawing/2014/main" id="{7DD6F6E5-4118-0B1D-B158-4D8DFD638CCA}"/>
              </a:ext>
            </a:extLst>
          </p:cNvPr>
          <p:cNvGraphicFramePr>
            <a:graphicFrameLocks noGrp="1"/>
          </p:cNvGraphicFramePr>
          <p:nvPr>
            <p:ph idx="1"/>
          </p:nvPr>
        </p:nvGraphicFramePr>
        <p:xfrm>
          <a:off x="49212" y="1066800"/>
          <a:ext cx="8942388" cy="505936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E41E4FEB-0FA9-268A-8B2E-E8F7858C8B89}"/>
              </a:ext>
            </a:extLst>
          </p:cNvPr>
          <p:cNvSpPr txBox="1"/>
          <p:nvPr/>
        </p:nvSpPr>
        <p:spPr>
          <a:xfrm>
            <a:off x="7848600" y="2075597"/>
            <a:ext cx="838200" cy="3416320"/>
          </a:xfrm>
          <a:prstGeom prst="rect">
            <a:avLst/>
          </a:prstGeom>
          <a:solidFill>
            <a:srgbClr val="FFFF00">
              <a:alpha val="15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DE731890-1AA6-9653-98E4-FDDCF0B83540}"/>
              </a:ext>
            </a:extLst>
          </p:cNvPr>
          <p:cNvSpPr txBox="1"/>
          <p:nvPr/>
        </p:nvSpPr>
        <p:spPr>
          <a:xfrm>
            <a:off x="7724506" y="2003142"/>
            <a:ext cx="10863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Estimates</a:t>
            </a:r>
          </a:p>
        </p:txBody>
      </p:sp>
    </p:spTree>
    <p:extLst>
      <p:ext uri="{BB962C8B-B14F-4D97-AF65-F5344CB8AC3E}">
        <p14:creationId xmlns:p14="http://schemas.microsoft.com/office/powerpoint/2010/main" val="351461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8F6338-6E4C-1CC8-DBA1-DFF0F4C63C83}"/>
              </a:ext>
            </a:extLst>
          </p:cNvPr>
          <p:cNvSpPr>
            <a:spLocks noGrp="1"/>
          </p:cNvSpPr>
          <p:nvPr>
            <p:ph type="body" sz="quarter" idx="13"/>
          </p:nvPr>
        </p:nvSpPr>
        <p:spPr>
          <a:xfrm>
            <a:off x="141288" y="88997"/>
            <a:ext cx="8793162" cy="1338263"/>
          </a:xfrm>
        </p:spPr>
        <p:txBody>
          <a:bodyPr/>
          <a:lstStyle/>
          <a:p>
            <a:pPr algn="ctr">
              <a:defRPr/>
            </a:pPr>
            <a:r>
              <a:rPr lang="en-US" sz="3600" dirty="0">
                <a:solidFill>
                  <a:srgbClr val="002060"/>
                </a:solidFill>
                <a:latin typeface="+mn-lt"/>
                <a:ea typeface="ＭＳ Ｐゴシック" pitchFamily="34" charset="-128"/>
                <a:cs typeface="Rockwell"/>
              </a:rPr>
              <a:t>Millions of Recipients by Federal Aid Program (with Average Aid Received), 2024-25 </a:t>
            </a:r>
          </a:p>
        </p:txBody>
      </p:sp>
      <p:sp>
        <p:nvSpPr>
          <p:cNvPr id="44035" name="Rectangle 5">
            <a:extLst>
              <a:ext uri="{FF2B5EF4-FFF2-40B4-BE49-F238E27FC236}">
                <a16:creationId xmlns:a16="http://schemas.microsoft.com/office/drawing/2014/main" id="{D7531B0A-50AA-00D7-AC69-B4117116499A}"/>
              </a:ext>
            </a:extLst>
          </p:cNvPr>
          <p:cNvSpPr>
            <a:spLocks noChangeArrowheads="1"/>
          </p:cNvSpPr>
          <p:nvPr/>
        </p:nvSpPr>
        <p:spPr bwMode="auto">
          <a:xfrm>
            <a:off x="808038" y="6419850"/>
            <a:ext cx="7564571" cy="338554"/>
          </a:xfrm>
          <a:prstGeom prst="rect">
            <a:avLst/>
          </a:prstGeom>
          <a:noFill/>
          <a:ln>
            <a:noFill/>
          </a:ln>
        </p:spPr>
        <p:txBody>
          <a:bodyPr wrap="none">
            <a:spAutoFit/>
          </a:bodyPr>
          <a:lstStyle>
            <a:lvl1pPr>
              <a:spcBef>
                <a:spcPct val="20000"/>
              </a:spcBef>
              <a:buClr>
                <a:srgbClr val="004061"/>
              </a:buClr>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FontTx/>
              <a:buNone/>
              <a:defRPr/>
            </a:pPr>
            <a:r>
              <a:rPr lang="en-US" altLang="en-US" sz="1600" dirty="0">
                <a:latin typeface="+mn-lt"/>
                <a:ea typeface="Roboto Slab" pitchFamily="2" charset="0"/>
                <a:cs typeface="Arial" panose="020B0604020202020204" pitchFamily="34" charset="0"/>
              </a:rPr>
              <a:t>Source: The College Board, Trends in College Pricing and Student Aid 2025, Figure SA- 7.</a:t>
            </a:r>
          </a:p>
        </p:txBody>
      </p:sp>
      <p:graphicFrame>
        <p:nvGraphicFramePr>
          <p:cNvPr id="44036" name="Chart 4">
            <a:extLst>
              <a:ext uri="{FF2B5EF4-FFF2-40B4-BE49-F238E27FC236}">
                <a16:creationId xmlns:a16="http://schemas.microsoft.com/office/drawing/2014/main" id="{BE223EF6-B48F-9DCA-1440-AACE6F5612CD}"/>
              </a:ext>
            </a:extLst>
          </p:cNvPr>
          <p:cNvGraphicFramePr>
            <a:graphicFrameLocks/>
          </p:cNvGraphicFramePr>
          <p:nvPr>
            <p:extLst>
              <p:ext uri="{D42A27DB-BD31-4B8C-83A1-F6EECF244321}">
                <p14:modId xmlns:p14="http://schemas.microsoft.com/office/powerpoint/2010/main" val="674195762"/>
              </p:ext>
            </p:extLst>
          </p:nvPr>
        </p:nvGraphicFramePr>
        <p:xfrm>
          <a:off x="474663" y="1143001"/>
          <a:ext cx="8459787" cy="5615404"/>
        </p:xfrm>
        <a:graphic>
          <a:graphicData uri="http://schemas.openxmlformats.org/presentationml/2006/ole">
            <mc:AlternateContent xmlns:mc="http://schemas.openxmlformats.org/markup-compatibility/2006">
              <mc:Choice xmlns:v="urn:schemas-microsoft-com:vml" Requires="v">
                <p:oleObj name="Chart" r:id="rId3" imgW="8490665" imgH="6395465" progId="Excel.Chart.8">
                  <p:embed/>
                </p:oleObj>
              </mc:Choice>
              <mc:Fallback>
                <p:oleObj name="Chart" r:id="rId3" imgW="8490665" imgH="6395465" progId="Excel.Chart.8">
                  <p:embed/>
                  <p:pic>
                    <p:nvPicPr>
                      <p:cNvPr id="44036" name="Chart 4">
                        <a:extLst>
                          <a:ext uri="{FF2B5EF4-FFF2-40B4-BE49-F238E27FC236}">
                            <a16:creationId xmlns:a16="http://schemas.microsoft.com/office/drawing/2014/main" id="{BE223EF6-B48F-9DCA-1440-AACE6F5612CD}"/>
                          </a:ext>
                        </a:extLst>
                      </p:cNvPr>
                      <p:cNvPicPr>
                        <a:picLocks noChangeArrowheads="1"/>
                      </p:cNvPicPr>
                      <p:nvPr/>
                    </p:nvPicPr>
                    <p:blipFill>
                      <a:blip r:embed="rId4"/>
                      <a:srcRect/>
                      <a:stretch>
                        <a:fillRect/>
                      </a:stretch>
                    </p:blipFill>
                    <p:spPr bwMode="auto">
                      <a:xfrm>
                        <a:off x="474663" y="1143001"/>
                        <a:ext cx="8459787" cy="5615404"/>
                      </a:xfrm>
                      <a:prstGeom prst="rect">
                        <a:avLst/>
                      </a:prstGeom>
                      <a:noFill/>
                      <a:ln>
                        <a:noFill/>
                      </a:ln>
                    </p:spPr>
                  </p:pic>
                </p:oleObj>
              </mc:Fallback>
            </mc:AlternateContent>
          </a:graphicData>
        </a:graphic>
      </p:graphicFrame>
      <p:sp>
        <p:nvSpPr>
          <p:cNvPr id="44037" name="TextBox 7">
            <a:extLst>
              <a:ext uri="{FF2B5EF4-FFF2-40B4-BE49-F238E27FC236}">
                <a16:creationId xmlns:a16="http://schemas.microsoft.com/office/drawing/2014/main" id="{EED2AEF8-91A5-390B-F7C5-288BC0C8AE5A}"/>
              </a:ext>
            </a:extLst>
          </p:cNvPr>
          <p:cNvSpPr txBox="1">
            <a:spLocks noChangeArrowheads="1"/>
          </p:cNvSpPr>
          <p:nvPr/>
        </p:nvSpPr>
        <p:spPr bwMode="auto">
          <a:xfrm rot="-5400000">
            <a:off x="-1450181" y="3244056"/>
            <a:ext cx="347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4061"/>
              </a:buClr>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FontTx/>
              <a:buNone/>
            </a:pPr>
            <a:r>
              <a:rPr lang="en-US" altLang="en-US" sz="1800">
                <a:latin typeface="Arial" panose="020B0604020202020204" pitchFamily="34" charset="0"/>
              </a:rPr>
              <a:t>Number of Recipients in millions</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564557-881F-7FA6-7242-4746DEDDAE84}"/>
              </a:ext>
            </a:extLst>
          </p:cNvPr>
          <p:cNvPicPr>
            <a:picLocks noChangeAspect="1"/>
          </p:cNvPicPr>
          <p:nvPr/>
        </p:nvPicPr>
        <p:blipFill>
          <a:blip r:embed="rId3"/>
          <a:stretch>
            <a:fillRect/>
          </a:stretch>
        </p:blipFill>
        <p:spPr>
          <a:xfrm>
            <a:off x="18288" y="1353312"/>
            <a:ext cx="9144000" cy="5157216"/>
          </a:xfrm>
          <a:prstGeom prst="rect">
            <a:avLst/>
          </a:prstGeom>
        </p:spPr>
      </p:pic>
      <p:sp>
        <p:nvSpPr>
          <p:cNvPr id="3" name="Text Placeholder 2">
            <a:extLst>
              <a:ext uri="{FF2B5EF4-FFF2-40B4-BE49-F238E27FC236}">
                <a16:creationId xmlns:a16="http://schemas.microsoft.com/office/drawing/2014/main" id="{CB5D7B27-BCD9-C2B6-4FB3-9FE3C1912837}"/>
              </a:ext>
            </a:extLst>
          </p:cNvPr>
          <p:cNvSpPr>
            <a:spLocks noGrp="1"/>
          </p:cNvSpPr>
          <p:nvPr>
            <p:ph type="body" sz="quarter" idx="13"/>
          </p:nvPr>
        </p:nvSpPr>
        <p:spPr>
          <a:xfrm>
            <a:off x="111125" y="0"/>
            <a:ext cx="8950325" cy="1663700"/>
          </a:xfrm>
        </p:spPr>
        <p:txBody>
          <a:bodyPr/>
          <a:lstStyle/>
          <a:p>
            <a:pPr algn="ctr">
              <a:defRPr/>
            </a:pPr>
            <a:r>
              <a:rPr lang="en-US" sz="3600" dirty="0">
                <a:solidFill>
                  <a:srgbClr val="002060"/>
                </a:solidFill>
                <a:latin typeface="+mn-lt"/>
                <a:ea typeface="ＭＳ Ｐゴシック" pitchFamily="34" charset="-128"/>
                <a:cs typeface="Rockwell"/>
              </a:rPr>
              <a:t>Loan Levels Fall for All Types of Federal Student Loans Except for Graduate PLUS Loans</a:t>
            </a:r>
          </a:p>
        </p:txBody>
      </p:sp>
      <p:sp>
        <p:nvSpPr>
          <p:cNvPr id="6" name="Rectangle 5">
            <a:extLst>
              <a:ext uri="{FF2B5EF4-FFF2-40B4-BE49-F238E27FC236}">
                <a16:creationId xmlns:a16="http://schemas.microsoft.com/office/drawing/2014/main" id="{C138E1F4-BFCE-3E54-A1FF-DADC3B1076AD}"/>
              </a:ext>
            </a:extLst>
          </p:cNvPr>
          <p:cNvSpPr/>
          <p:nvPr/>
        </p:nvSpPr>
        <p:spPr>
          <a:xfrm>
            <a:off x="990600" y="6477000"/>
            <a:ext cx="7684411" cy="338554"/>
          </a:xfrm>
          <a:prstGeom prst="rect">
            <a:avLst/>
          </a:prstGeom>
        </p:spPr>
        <p:txBody>
          <a:bodyPr wrap="none">
            <a:spAutoFit/>
          </a:bodyPr>
          <a:lstStyle/>
          <a:p>
            <a:pPr>
              <a:defRPr/>
            </a:pPr>
            <a:r>
              <a:rPr lang="en-US" sz="1600" dirty="0">
                <a:latin typeface="+mn-lt"/>
                <a:ea typeface="Roboto Slab" pitchFamily="2" charset="0"/>
              </a:rPr>
              <a:t>Source: The College Board, Trends in College Pricing and Student Aid 2025, Figure SA- 9A.</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6A3F1-5F8E-827B-E2E4-2509266B724F}"/>
            </a:ext>
          </a:extLst>
        </p:cNvPr>
        <p:cNvGrpSpPr/>
        <p:nvPr/>
      </p:nvGrpSpPr>
      <p:grpSpPr>
        <a:xfrm>
          <a:off x="0" y="0"/>
          <a:ext cx="0" cy="0"/>
          <a:chOff x="0" y="0"/>
          <a:chExt cx="0" cy="0"/>
        </a:xfrm>
      </p:grpSpPr>
      <p:pic>
        <p:nvPicPr>
          <p:cNvPr id="2050" name="Picture 2" descr="Unemployment rates and earnings by educational attainment, 2024">
            <a:extLst>
              <a:ext uri="{FF2B5EF4-FFF2-40B4-BE49-F238E27FC236}">
                <a16:creationId xmlns:a16="http://schemas.microsoft.com/office/drawing/2014/main" id="{6B5AC71B-0E61-C905-0495-F2BABD95D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19894"/>
            <a:ext cx="9037608" cy="58190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06C0707-2555-7F70-053D-22A37A2439C2}"/>
              </a:ext>
            </a:extLst>
          </p:cNvPr>
          <p:cNvSpPr>
            <a:spLocks noGrp="1"/>
          </p:cNvSpPr>
          <p:nvPr>
            <p:ph type="title"/>
          </p:nvPr>
        </p:nvSpPr>
        <p:spPr>
          <a:xfrm>
            <a:off x="457200" y="152400"/>
            <a:ext cx="8229600" cy="1143000"/>
          </a:xfrm>
        </p:spPr>
        <p:txBody>
          <a:bodyPr>
            <a:noAutofit/>
          </a:bodyPr>
          <a:lstStyle/>
          <a:p>
            <a:r>
              <a:rPr lang="en-US" sz="3700" b="1" dirty="0">
                <a:solidFill>
                  <a:srgbClr val="002060"/>
                </a:solidFill>
              </a:rPr>
              <a:t>Education Pays: More Education       Leads to Higher Wages and Employment</a:t>
            </a:r>
          </a:p>
        </p:txBody>
      </p:sp>
      <p:pic>
        <p:nvPicPr>
          <p:cNvPr id="5" name="m_-6262622960702361298Picture 1" descr="CEF_Logo">
            <a:extLst>
              <a:ext uri="{FF2B5EF4-FFF2-40B4-BE49-F238E27FC236}">
                <a16:creationId xmlns:a16="http://schemas.microsoft.com/office/drawing/2014/main" id="{D4DFCDE8-C7D7-C990-914E-A7F2996AB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2" y="6190531"/>
            <a:ext cx="14573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abernathy\AppData\Local\Microsoft\Windows\INetCache\Content.Outlook\L0E1DYNA\CEF_Logo.jpg">
            <a:extLst>
              <a:ext uri="{FF2B5EF4-FFF2-40B4-BE49-F238E27FC236}">
                <a16:creationId xmlns:a16="http://schemas.microsoft.com/office/drawing/2014/main" id="{83514BE5-41C9-E31E-C55E-4BECEE9A18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6162675"/>
            <a:ext cx="16081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94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955A-F323-7D92-9EFD-BE25BB8E6341}"/>
              </a:ext>
            </a:extLst>
          </p:cNvPr>
          <p:cNvSpPr>
            <a:spLocks noGrp="1"/>
          </p:cNvSpPr>
          <p:nvPr>
            <p:ph type="title"/>
          </p:nvPr>
        </p:nvSpPr>
        <p:spPr>
          <a:xfrm>
            <a:off x="100584" y="96774"/>
            <a:ext cx="9067800" cy="1143000"/>
          </a:xfrm>
        </p:spPr>
        <p:txBody>
          <a:bodyPr/>
          <a:lstStyle/>
          <a:p>
            <a:r>
              <a:rPr lang="en-US" sz="3600" b="1" dirty="0">
                <a:solidFill>
                  <a:srgbClr val="002060"/>
                </a:solidFill>
              </a:rPr>
              <a:t>President’s FY 2027 Education Budget Cuts </a:t>
            </a:r>
            <a:br>
              <a:rPr lang="en-US" sz="3600" b="1" dirty="0">
                <a:solidFill>
                  <a:srgbClr val="002060"/>
                </a:solidFill>
              </a:rPr>
            </a:br>
            <a:r>
              <a:rPr lang="en-US" sz="3600" b="1" dirty="0">
                <a:solidFill>
                  <a:srgbClr val="002060"/>
                </a:solidFill>
              </a:rPr>
              <a:t>$14 Billion from Existing Programs</a:t>
            </a:r>
          </a:p>
        </p:txBody>
      </p:sp>
      <p:graphicFrame>
        <p:nvGraphicFramePr>
          <p:cNvPr id="6" name="Content Placeholder 5">
            <a:extLst>
              <a:ext uri="{FF2B5EF4-FFF2-40B4-BE49-F238E27FC236}">
                <a16:creationId xmlns:a16="http://schemas.microsoft.com/office/drawing/2014/main" id="{4812A2F6-06EF-32E7-1188-EFB402F2F84F}"/>
              </a:ext>
            </a:extLst>
          </p:cNvPr>
          <p:cNvGraphicFramePr>
            <a:graphicFrameLocks noGrp="1"/>
          </p:cNvGraphicFramePr>
          <p:nvPr>
            <p:ph idx="1"/>
            <p:extLst>
              <p:ext uri="{D42A27DB-BD31-4B8C-83A1-F6EECF244321}">
                <p14:modId xmlns:p14="http://schemas.microsoft.com/office/powerpoint/2010/main" val="3499984939"/>
              </p:ext>
            </p:extLst>
          </p:nvPr>
        </p:nvGraphicFramePr>
        <p:xfrm>
          <a:off x="228600" y="1347724"/>
          <a:ext cx="8686800" cy="490067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C:\Users\abernathy\AppData\Local\Microsoft\Windows\INetCache\Content.Outlook\L0E1DYNA\CEF_Logo.jpg">
            <a:extLst>
              <a:ext uri="{FF2B5EF4-FFF2-40B4-BE49-F238E27FC236}">
                <a16:creationId xmlns:a16="http://schemas.microsoft.com/office/drawing/2014/main" id="{9BB22C67-DC0B-3977-8218-B7514BA86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 y="6126163"/>
            <a:ext cx="16081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5DE74DA-7331-CD54-4998-35C243A4E59C}"/>
              </a:ext>
            </a:extLst>
          </p:cNvPr>
          <p:cNvSpPr txBox="1"/>
          <p:nvPr/>
        </p:nvSpPr>
        <p:spPr>
          <a:xfrm>
            <a:off x="2362200" y="6464300"/>
            <a:ext cx="6070123" cy="27699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Source: Department of Education FY 2027 request and CBO 2026 Pell Grant baseline estimates</a:t>
            </a:r>
          </a:p>
        </p:txBody>
      </p:sp>
    </p:spTree>
    <p:extLst>
      <p:ext uri="{BB962C8B-B14F-4D97-AF65-F5344CB8AC3E}">
        <p14:creationId xmlns:p14="http://schemas.microsoft.com/office/powerpoint/2010/main" val="347506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D5B87B0-AC4A-34E5-C366-8002C6AD8305}"/>
              </a:ext>
            </a:extLst>
          </p:cNvPr>
          <p:cNvGraphicFramePr>
            <a:graphicFrameLocks noGrp="1"/>
          </p:cNvGraphicFramePr>
          <p:nvPr>
            <p:ph idx="1"/>
            <p:extLst>
              <p:ext uri="{D42A27DB-BD31-4B8C-83A1-F6EECF244321}">
                <p14:modId xmlns:p14="http://schemas.microsoft.com/office/powerpoint/2010/main" val="3310166875"/>
              </p:ext>
            </p:extLst>
          </p:nvPr>
        </p:nvGraphicFramePr>
        <p:xfrm>
          <a:off x="457200" y="1265428"/>
          <a:ext cx="8458200" cy="5029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7" descr="C:\Users\abernathy\AppData\Local\Microsoft\Windows\INetCache\Content.Outlook\L0E1DYNA\CEF_Logo.jpg">
            <a:extLst>
              <a:ext uri="{FF2B5EF4-FFF2-40B4-BE49-F238E27FC236}">
                <a16:creationId xmlns:a16="http://schemas.microsoft.com/office/drawing/2014/main" id="{3D560B59-57BE-56B2-ED23-BAFABDB49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43625"/>
            <a:ext cx="16081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a:extLst>
              <a:ext uri="{FF2B5EF4-FFF2-40B4-BE49-F238E27FC236}">
                <a16:creationId xmlns:a16="http://schemas.microsoft.com/office/drawing/2014/main" id="{B5E93042-EEBE-53A2-6B86-400BCDF8E7AE}"/>
              </a:ext>
            </a:extLst>
          </p:cNvPr>
          <p:cNvSpPr txBox="1">
            <a:spLocks noChangeArrowheads="1"/>
          </p:cNvSpPr>
          <p:nvPr/>
        </p:nvSpPr>
        <p:spPr bwMode="auto">
          <a:xfrm>
            <a:off x="2217944" y="6379676"/>
            <a:ext cx="6934200" cy="47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4061"/>
              </a:buClr>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37931725" indent="-37474525">
              <a:spcBef>
                <a:spcPct val="20000"/>
              </a:spcBef>
              <a:buFont typeface="Arial"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ClrTx/>
              <a:buFontTx/>
              <a:buNone/>
            </a:pPr>
            <a:r>
              <a:rPr lang="en-US" altLang="en-US" sz="1400" dirty="0">
                <a:solidFill>
                  <a:srgbClr val="000000"/>
                </a:solidFill>
                <a:latin typeface="Arial" panose="020B0604020202020204" pitchFamily="34" charset="0"/>
                <a:ea typeface="BatangChe" panose="02030609000101010101" pitchFamily="49" charset="-127"/>
                <a:cs typeface="Arial" panose="020B0604020202020204" pitchFamily="34" charset="0"/>
              </a:rPr>
              <a:t>Source: CEF based on Education Department budget request</a:t>
            </a:r>
          </a:p>
        </p:txBody>
      </p:sp>
      <p:sp>
        <p:nvSpPr>
          <p:cNvPr id="9" name="Title 1">
            <a:extLst>
              <a:ext uri="{FF2B5EF4-FFF2-40B4-BE49-F238E27FC236}">
                <a16:creationId xmlns:a16="http://schemas.microsoft.com/office/drawing/2014/main" id="{A8250B63-E40C-7947-E255-B9E5D416DDE3}"/>
              </a:ext>
            </a:extLst>
          </p:cNvPr>
          <p:cNvSpPr>
            <a:spLocks noGrp="1"/>
          </p:cNvSpPr>
          <p:nvPr>
            <p:ph type="title"/>
          </p:nvPr>
        </p:nvSpPr>
        <p:spPr>
          <a:xfrm>
            <a:off x="0" y="37381"/>
            <a:ext cx="9144000" cy="1143000"/>
          </a:xfrm>
        </p:spPr>
        <p:txBody>
          <a:bodyPr/>
          <a:lstStyle/>
          <a:p>
            <a:pPr algn="ctr" eaLnBrk="1" hangingPunct="1">
              <a:defRPr/>
            </a:pPr>
            <a:r>
              <a:rPr lang="en-US" altLang="en-US" sz="2600" b="1" dirty="0">
                <a:solidFill>
                  <a:srgbClr val="002060"/>
                </a:solidFill>
                <a:latin typeface="+mn-lt"/>
              </a:rPr>
              <a:t>Pell Grants, Title I, and Special Education Account for Almost 90% of President’s FY 2027 Education Department Request</a:t>
            </a:r>
          </a:p>
        </p:txBody>
      </p:sp>
    </p:spTree>
    <p:extLst>
      <p:ext uri="{BB962C8B-B14F-4D97-AF65-F5344CB8AC3E}">
        <p14:creationId xmlns:p14="http://schemas.microsoft.com/office/powerpoint/2010/main" val="281901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FF222-F35A-1311-4BFA-C22F671DC84D}"/>
            </a:ext>
          </a:extLst>
        </p:cNvPr>
        <p:cNvGrpSpPr/>
        <p:nvPr/>
      </p:nvGrpSpPr>
      <p:grpSpPr>
        <a:xfrm>
          <a:off x="0" y="0"/>
          <a:ext cx="0" cy="0"/>
          <a:chOff x="0" y="0"/>
          <a:chExt cx="0" cy="0"/>
        </a:xfrm>
      </p:grpSpPr>
      <p:sp>
        <p:nvSpPr>
          <p:cNvPr id="58370" name="Title 1">
            <a:extLst>
              <a:ext uri="{FF2B5EF4-FFF2-40B4-BE49-F238E27FC236}">
                <a16:creationId xmlns:a16="http://schemas.microsoft.com/office/drawing/2014/main" id="{CC0D3089-B37E-B945-7CD3-94A4A1E521B9}"/>
              </a:ext>
            </a:extLst>
          </p:cNvPr>
          <p:cNvSpPr>
            <a:spLocks noGrp="1"/>
          </p:cNvSpPr>
          <p:nvPr>
            <p:ph type="title"/>
          </p:nvPr>
        </p:nvSpPr>
        <p:spPr>
          <a:xfrm>
            <a:off x="26988" y="95250"/>
            <a:ext cx="9144000" cy="1143000"/>
          </a:xfrm>
        </p:spPr>
        <p:txBody>
          <a:bodyPr/>
          <a:lstStyle/>
          <a:p>
            <a:r>
              <a:rPr lang="en-US" altLang="en-US" sz="3500" b="1" dirty="0">
                <a:solidFill>
                  <a:srgbClr val="002060"/>
                </a:solidFill>
              </a:rPr>
              <a:t>Department of Education Funding: </a:t>
            </a:r>
            <a:br>
              <a:rPr lang="en-US" altLang="en-US" sz="3500" b="1" dirty="0">
                <a:solidFill>
                  <a:srgbClr val="002060"/>
                </a:solidFill>
              </a:rPr>
            </a:br>
            <a:r>
              <a:rPr lang="en-US" altLang="en-US" sz="3300" b="1" dirty="0">
                <a:solidFill>
                  <a:srgbClr val="002060"/>
                </a:solidFill>
              </a:rPr>
              <a:t>President’s Requested Change and Enacted Change</a:t>
            </a:r>
          </a:p>
        </p:txBody>
      </p:sp>
      <p:graphicFrame>
        <p:nvGraphicFramePr>
          <p:cNvPr id="58371" name="Content Placeholder 5">
            <a:extLst>
              <a:ext uri="{FF2B5EF4-FFF2-40B4-BE49-F238E27FC236}">
                <a16:creationId xmlns:a16="http://schemas.microsoft.com/office/drawing/2014/main" id="{4B5C0C82-F21F-6A3D-C19D-7A1F020DA378}"/>
              </a:ext>
            </a:extLst>
          </p:cNvPr>
          <p:cNvGraphicFramePr>
            <a:graphicFrameLocks noGrp="1"/>
          </p:cNvGraphicFramePr>
          <p:nvPr>
            <p:ph idx="1"/>
            <p:extLst>
              <p:ext uri="{D42A27DB-BD31-4B8C-83A1-F6EECF244321}">
                <p14:modId xmlns:p14="http://schemas.microsoft.com/office/powerpoint/2010/main" val="3427196477"/>
              </p:ext>
            </p:extLst>
          </p:nvPr>
        </p:nvGraphicFramePr>
        <p:xfrm>
          <a:off x="228600" y="1371600"/>
          <a:ext cx="8610600" cy="4791075"/>
        </p:xfrm>
        <a:graphic>
          <a:graphicData uri="http://schemas.openxmlformats.org/presentationml/2006/ole">
            <mc:AlternateContent xmlns:mc="http://schemas.openxmlformats.org/markup-compatibility/2006">
              <mc:Choice xmlns:v="urn:schemas-microsoft-com:vml" Requires="v">
                <p:oleObj name="Chart" r:id="rId3" imgW="6939622" imgH="5459238" progId="Excel.Chart.8">
                  <p:embed/>
                </p:oleObj>
              </mc:Choice>
              <mc:Fallback>
                <p:oleObj name="Chart" r:id="rId3" imgW="6939622" imgH="5459238" progId="Excel.Chart.8">
                  <p:embed/>
                  <p:pic>
                    <p:nvPicPr>
                      <p:cNvPr id="58371" name="Content Placeholder 5">
                        <a:extLst>
                          <a:ext uri="{FF2B5EF4-FFF2-40B4-BE49-F238E27FC236}">
                            <a16:creationId xmlns:a16="http://schemas.microsoft.com/office/drawing/2014/main" id="{4B5C0C82-F21F-6A3D-C19D-7A1F020DA378}"/>
                          </a:ext>
                        </a:extLst>
                      </p:cNvPr>
                      <p:cNvPicPr>
                        <a:picLocks noGrp="1" noChangeArrowheads="1"/>
                      </p:cNvPicPr>
                      <p:nvPr/>
                    </p:nvPicPr>
                    <p:blipFill>
                      <a:blip r:embed="rId4"/>
                      <a:srcRect/>
                      <a:stretch>
                        <a:fillRect/>
                      </a:stretch>
                    </p:blipFill>
                    <p:spPr bwMode="auto">
                      <a:xfrm>
                        <a:off x="228600" y="1371600"/>
                        <a:ext cx="8610600" cy="4791075"/>
                      </a:xfrm>
                      <a:prstGeom prst="rect">
                        <a:avLst/>
                      </a:prstGeom>
                      <a:noFill/>
                      <a:ln>
                        <a:noFill/>
                      </a:ln>
                    </p:spPr>
                  </p:pic>
                </p:oleObj>
              </mc:Fallback>
            </mc:AlternateContent>
          </a:graphicData>
        </a:graphic>
      </p:graphicFrame>
      <p:pic>
        <p:nvPicPr>
          <p:cNvPr id="58372" name="Picture 6" descr="C:\Users\abernathy\AppData\Local\Microsoft\Windows\INetCache\Content.Outlook\L0E1DYNA\CEF_Logo.jpg">
            <a:extLst>
              <a:ext uri="{FF2B5EF4-FFF2-40B4-BE49-F238E27FC236}">
                <a16:creationId xmlns:a16="http://schemas.microsoft.com/office/drawing/2014/main" id="{19F846C6-4F62-6846-149E-8CBB7184F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6162675"/>
            <a:ext cx="16081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4">
            <a:extLst>
              <a:ext uri="{FF2B5EF4-FFF2-40B4-BE49-F238E27FC236}">
                <a16:creationId xmlns:a16="http://schemas.microsoft.com/office/drawing/2014/main" id="{C3BEC335-2C9C-D4CF-FE10-6170D2EB5D01}"/>
              </a:ext>
            </a:extLst>
          </p:cNvPr>
          <p:cNvSpPr txBox="1">
            <a:spLocks noChangeArrowheads="1"/>
          </p:cNvSpPr>
          <p:nvPr/>
        </p:nvSpPr>
        <p:spPr bwMode="auto">
          <a:xfrm>
            <a:off x="6157612" y="2838450"/>
            <a:ext cx="912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Biden</a:t>
            </a:r>
          </a:p>
        </p:txBody>
      </p:sp>
      <p:sp>
        <p:nvSpPr>
          <p:cNvPr id="58374" name="TextBox 6">
            <a:extLst>
              <a:ext uri="{FF2B5EF4-FFF2-40B4-BE49-F238E27FC236}">
                <a16:creationId xmlns:a16="http://schemas.microsoft.com/office/drawing/2014/main" id="{3BD6A5F1-5A64-E007-6BD1-81AC3FA7E583}"/>
              </a:ext>
            </a:extLst>
          </p:cNvPr>
          <p:cNvSpPr txBox="1">
            <a:spLocks noChangeArrowheads="1"/>
          </p:cNvSpPr>
          <p:nvPr/>
        </p:nvSpPr>
        <p:spPr bwMode="auto">
          <a:xfrm flipH="1">
            <a:off x="4110008" y="2838450"/>
            <a:ext cx="150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Trump</a:t>
            </a:r>
          </a:p>
        </p:txBody>
      </p:sp>
      <p:sp>
        <p:nvSpPr>
          <p:cNvPr id="58375" name="TextBox 9">
            <a:extLst>
              <a:ext uri="{FF2B5EF4-FFF2-40B4-BE49-F238E27FC236}">
                <a16:creationId xmlns:a16="http://schemas.microsoft.com/office/drawing/2014/main" id="{FD09E8B3-247D-B63D-64A5-999BCEAD4B23}"/>
              </a:ext>
            </a:extLst>
          </p:cNvPr>
          <p:cNvSpPr txBox="1">
            <a:spLocks noChangeArrowheads="1"/>
          </p:cNvSpPr>
          <p:nvPr/>
        </p:nvSpPr>
        <p:spPr bwMode="auto">
          <a:xfrm flipH="1">
            <a:off x="1653413" y="2838450"/>
            <a:ext cx="150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mn-cs"/>
              </a:rPr>
              <a:t>Obama</a:t>
            </a:r>
          </a:p>
        </p:txBody>
      </p:sp>
      <p:sp>
        <p:nvSpPr>
          <p:cNvPr id="2" name="TextBox 1">
            <a:extLst>
              <a:ext uri="{FF2B5EF4-FFF2-40B4-BE49-F238E27FC236}">
                <a16:creationId xmlns:a16="http://schemas.microsoft.com/office/drawing/2014/main" id="{5730C552-8126-5929-3458-D06F26E85E0B}"/>
              </a:ext>
            </a:extLst>
          </p:cNvPr>
          <p:cNvSpPr txBox="1"/>
          <p:nvPr/>
        </p:nvSpPr>
        <p:spPr>
          <a:xfrm>
            <a:off x="2362200" y="6324600"/>
            <a:ext cx="5003742" cy="27699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Source: Department of Education FY 2027 request and budget history tables</a:t>
            </a:r>
          </a:p>
        </p:txBody>
      </p:sp>
      <p:sp>
        <p:nvSpPr>
          <p:cNvPr id="3" name="TextBox 6">
            <a:extLst>
              <a:ext uri="{FF2B5EF4-FFF2-40B4-BE49-F238E27FC236}">
                <a16:creationId xmlns:a16="http://schemas.microsoft.com/office/drawing/2014/main" id="{1A5A64C7-2257-C488-CA88-6844F96B6A76}"/>
              </a:ext>
            </a:extLst>
          </p:cNvPr>
          <p:cNvSpPr txBox="1">
            <a:spLocks noChangeArrowheads="1"/>
          </p:cNvSpPr>
          <p:nvPr/>
        </p:nvSpPr>
        <p:spPr bwMode="auto">
          <a:xfrm flipH="1">
            <a:off x="7576376" y="2838450"/>
            <a:ext cx="985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Trump</a:t>
            </a:r>
          </a:p>
        </p:txBody>
      </p:sp>
    </p:spTree>
    <p:extLst>
      <p:ext uri="{BB962C8B-B14F-4D97-AF65-F5344CB8AC3E}">
        <p14:creationId xmlns:p14="http://schemas.microsoft.com/office/powerpoint/2010/main" val="326986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BC40-EC72-C497-824E-BDFFD47264F1}"/>
              </a:ext>
            </a:extLst>
          </p:cNvPr>
          <p:cNvSpPr>
            <a:spLocks noGrp="1"/>
          </p:cNvSpPr>
          <p:nvPr>
            <p:ph type="title"/>
          </p:nvPr>
        </p:nvSpPr>
        <p:spPr>
          <a:xfrm>
            <a:off x="532263" y="160337"/>
            <a:ext cx="8229600" cy="1143000"/>
          </a:xfrm>
        </p:spPr>
        <p:txBody>
          <a:bodyPr>
            <a:normAutofit fontScale="90000"/>
          </a:bodyPr>
          <a:lstStyle/>
          <a:p>
            <a:r>
              <a:rPr lang="en-US" sz="3800" b="1" dirty="0">
                <a:solidFill>
                  <a:srgbClr val="002060"/>
                </a:solidFill>
              </a:rPr>
              <a:t>Majority of voters want to increase federal education funding</a:t>
            </a:r>
          </a:p>
        </p:txBody>
      </p:sp>
      <p:graphicFrame>
        <p:nvGraphicFramePr>
          <p:cNvPr id="6" name="Content Placeholder 5">
            <a:extLst>
              <a:ext uri="{FF2B5EF4-FFF2-40B4-BE49-F238E27FC236}">
                <a16:creationId xmlns:a16="http://schemas.microsoft.com/office/drawing/2014/main" id="{D039710F-1260-543B-A4D7-41009C8B0AF9}"/>
              </a:ext>
            </a:extLst>
          </p:cNvPr>
          <p:cNvGraphicFramePr>
            <a:graphicFrameLocks noGrp="1"/>
          </p:cNvGraphicFramePr>
          <p:nvPr>
            <p:ph idx="1"/>
          </p:nvPr>
        </p:nvGraphicFramePr>
        <p:xfrm>
          <a:off x="381000" y="1219200"/>
          <a:ext cx="8305800" cy="4906963"/>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C:\Users\abernathy\AppData\Local\Microsoft\Windows\INetCache\Content.Outlook\L0E1DYNA\CEF_Logo.jpg">
            <a:extLst>
              <a:ext uri="{FF2B5EF4-FFF2-40B4-BE49-F238E27FC236}">
                <a16:creationId xmlns:a16="http://schemas.microsoft.com/office/drawing/2014/main" id="{4D6023B4-00CA-CA14-CA77-5125A121A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6162675"/>
            <a:ext cx="16081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75D1A7F-7E16-DB69-E89A-836FB502AA7A}"/>
              </a:ext>
            </a:extLst>
          </p:cNvPr>
          <p:cNvSpPr txBox="1"/>
          <p:nvPr/>
        </p:nvSpPr>
        <p:spPr>
          <a:xfrm>
            <a:off x="2362200" y="6162675"/>
            <a:ext cx="5998758" cy="584775"/>
          </a:xfrm>
          <a:prstGeom prst="rect">
            <a:avLst/>
          </a:prstGeom>
          <a:noFill/>
        </p:spPr>
        <p:txBody>
          <a:bodyPr wrap="none" rtlCol="0">
            <a:spAutoFit/>
          </a:bodyPr>
          <a:lstStyle/>
          <a:p>
            <a:r>
              <a:rPr lang="en-US" sz="1600" dirty="0"/>
              <a:t>Source: </a:t>
            </a:r>
            <a:r>
              <a:rPr lang="en-US" sz="1600" dirty="0">
                <a:hlinkClick r:id="rId4"/>
              </a:rPr>
              <a:t>All4Edpoll conducted Oct. 30-Nov. 5, 2024</a:t>
            </a:r>
            <a:r>
              <a:rPr lang="en-US" sz="1600" dirty="0"/>
              <a:t> </a:t>
            </a:r>
          </a:p>
          <a:p>
            <a:r>
              <a:rPr lang="en-US" sz="1600" dirty="0"/>
              <a:t>https://all4ed.org/publication/voters-views-on-education-in-2024/</a:t>
            </a:r>
          </a:p>
        </p:txBody>
      </p:sp>
    </p:spTree>
    <p:extLst>
      <p:ext uri="{BB962C8B-B14F-4D97-AF65-F5344CB8AC3E}">
        <p14:creationId xmlns:p14="http://schemas.microsoft.com/office/powerpoint/2010/main" val="235717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lling data showing A Majority of Voters Across Age and Education Lines Oppose an Executive Action to Abolish the U.S. Department of Education. January 31 to February 2, 2025 survey of 1,294 U.S. likely voters. [Groundwork Collaborative logo] [Data for Progress logo] [Student Borrower Protection Center logo]">
            <a:extLst>
              <a:ext uri="{FF2B5EF4-FFF2-40B4-BE49-F238E27FC236}">
                <a16:creationId xmlns:a16="http://schemas.microsoft.com/office/drawing/2014/main" id="{0E372E75-DB49-4037-B64C-B39F7D1E6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018"/>
            <a:ext cx="9144000" cy="5287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A5A96E-9782-C459-F089-CDF0741B6915}"/>
              </a:ext>
            </a:extLst>
          </p:cNvPr>
          <p:cNvSpPr txBox="1"/>
          <p:nvPr/>
        </p:nvSpPr>
        <p:spPr>
          <a:xfrm>
            <a:off x="3733800" y="6498974"/>
            <a:ext cx="5271956"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Data for Progress poll </a:t>
            </a:r>
            <a:r>
              <a:rPr kumimoji="0" lang="en-US" sz="1600" b="0" i="0" u="none" strike="noStrike" kern="1200" cap="none" spc="0" normalizeH="0" baseline="0" noProof="0" dirty="0">
                <a:ln>
                  <a:noFill/>
                </a:ln>
                <a:solidFill>
                  <a:prstClr val="black"/>
                </a:solidFill>
                <a:effectLst/>
                <a:uLnTx/>
                <a:uFillTx/>
                <a:latin typeface="Calibri"/>
                <a:ea typeface="+mn-ea"/>
                <a:cs typeface="+mn-cs"/>
              </a:rPr>
              <a:t>conducted Jan, 31-Feb. 2, 2025</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44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B386E-D558-2B2B-42D1-B016896F606B}"/>
            </a:ext>
          </a:extLst>
        </p:cNvPr>
        <p:cNvGrpSpPr/>
        <p:nvPr/>
      </p:nvGrpSpPr>
      <p:grpSpPr>
        <a:xfrm>
          <a:off x="0" y="0"/>
          <a:ext cx="0" cy="0"/>
          <a:chOff x="0" y="0"/>
          <a:chExt cx="0" cy="0"/>
        </a:xfrm>
      </p:grpSpPr>
      <p:graphicFrame>
        <p:nvGraphicFramePr>
          <p:cNvPr id="69634" name="Content Placeholder 5">
            <a:extLst>
              <a:ext uri="{FF2B5EF4-FFF2-40B4-BE49-F238E27FC236}">
                <a16:creationId xmlns:a16="http://schemas.microsoft.com/office/drawing/2014/main" id="{D01F1EEB-6CB2-58A9-C062-593C5341FEB0}"/>
              </a:ext>
            </a:extLst>
          </p:cNvPr>
          <p:cNvGraphicFramePr>
            <a:graphicFrameLocks noGrp="1"/>
          </p:cNvGraphicFramePr>
          <p:nvPr>
            <p:ph idx="1"/>
            <p:extLst>
              <p:ext uri="{D42A27DB-BD31-4B8C-83A1-F6EECF244321}">
                <p14:modId xmlns:p14="http://schemas.microsoft.com/office/powerpoint/2010/main" val="2282468056"/>
              </p:ext>
            </p:extLst>
          </p:nvPr>
        </p:nvGraphicFramePr>
        <p:xfrm>
          <a:off x="147637" y="1219200"/>
          <a:ext cx="8813800" cy="5181600"/>
        </p:xfrm>
        <a:graphic>
          <a:graphicData uri="http://schemas.openxmlformats.org/presentationml/2006/ole">
            <mc:AlternateContent xmlns:mc="http://schemas.openxmlformats.org/markup-compatibility/2006">
              <mc:Choice xmlns:v="urn:schemas-microsoft-com:vml" Requires="v">
                <p:oleObj name="Chart" r:id="rId3" imgW="6912479" imgH="5448467" progId="Excel.Chart.8">
                  <p:embed/>
                </p:oleObj>
              </mc:Choice>
              <mc:Fallback>
                <p:oleObj name="Chart" r:id="rId3" imgW="6912479" imgH="5448467" progId="Excel.Chart.8">
                  <p:embed/>
                  <p:pic>
                    <p:nvPicPr>
                      <p:cNvPr id="69634" name="Content Placeholder 5">
                        <a:extLst>
                          <a:ext uri="{FF2B5EF4-FFF2-40B4-BE49-F238E27FC236}">
                            <a16:creationId xmlns:a16="http://schemas.microsoft.com/office/drawing/2014/main" id="{D01F1EEB-6CB2-58A9-C062-593C5341FEB0}"/>
                          </a:ext>
                        </a:extLst>
                      </p:cNvPr>
                      <p:cNvPicPr>
                        <a:picLocks noGrp="1" noChangeArrowheads="1"/>
                      </p:cNvPicPr>
                      <p:nvPr/>
                    </p:nvPicPr>
                    <p:blipFill>
                      <a:blip r:embed="rId4"/>
                      <a:srcRect/>
                      <a:stretch>
                        <a:fillRect/>
                      </a:stretch>
                    </p:blipFill>
                    <p:spPr bwMode="auto">
                      <a:xfrm>
                        <a:off x="147637" y="1219200"/>
                        <a:ext cx="8813800" cy="5181600"/>
                      </a:xfrm>
                      <a:prstGeom prst="rect">
                        <a:avLst/>
                      </a:prstGeom>
                      <a:noFill/>
                      <a:ln>
                        <a:noFill/>
                      </a:ln>
                    </p:spPr>
                  </p:pic>
                </p:oleObj>
              </mc:Fallback>
            </mc:AlternateContent>
          </a:graphicData>
        </a:graphic>
      </p:graphicFrame>
      <p:pic>
        <p:nvPicPr>
          <p:cNvPr id="69635" name="Picture 6" descr="C:\Users\abernathy\AppData\Local\Microsoft\Windows\INetCache\Content.Outlook\L0E1DYNA\CEF_Logo.jpg">
            <a:extLst>
              <a:ext uri="{FF2B5EF4-FFF2-40B4-BE49-F238E27FC236}">
                <a16:creationId xmlns:a16="http://schemas.microsoft.com/office/drawing/2014/main" id="{9BD59F5E-6EA8-2121-0D30-9B4447549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6162675"/>
            <a:ext cx="16081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2">
            <a:extLst>
              <a:ext uri="{FF2B5EF4-FFF2-40B4-BE49-F238E27FC236}">
                <a16:creationId xmlns:a16="http://schemas.microsoft.com/office/drawing/2014/main" id="{D32D12E4-A4F9-EA52-B3E9-FE2FC2FE89CF}"/>
              </a:ext>
            </a:extLst>
          </p:cNvPr>
          <p:cNvSpPr txBox="1">
            <a:spLocks noChangeArrowheads="1"/>
          </p:cNvSpPr>
          <p:nvPr/>
        </p:nvSpPr>
        <p:spPr bwMode="auto">
          <a:xfrm>
            <a:off x="1905000" y="6469063"/>
            <a:ext cx="3103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latin typeface="Arial" panose="020B0604020202020204" pitchFamily="34" charset="0"/>
              </a:rPr>
              <a:t>Source: CRS and ED funding history</a:t>
            </a:r>
          </a:p>
        </p:txBody>
      </p:sp>
      <p:sp>
        <p:nvSpPr>
          <p:cNvPr id="69637" name="Title 1">
            <a:extLst>
              <a:ext uri="{FF2B5EF4-FFF2-40B4-BE49-F238E27FC236}">
                <a16:creationId xmlns:a16="http://schemas.microsoft.com/office/drawing/2014/main" id="{72285EB4-34A0-76C3-C94B-A0485B1FD1E3}"/>
              </a:ext>
            </a:extLst>
          </p:cNvPr>
          <p:cNvSpPr>
            <a:spLocks noGrp="1"/>
          </p:cNvSpPr>
          <p:nvPr>
            <p:ph type="title"/>
          </p:nvPr>
        </p:nvSpPr>
        <p:spPr>
          <a:xfrm>
            <a:off x="147637" y="88106"/>
            <a:ext cx="8813800" cy="1325563"/>
          </a:xfrm>
        </p:spPr>
        <p:txBody>
          <a:bodyPr/>
          <a:lstStyle/>
          <a:p>
            <a:r>
              <a:rPr lang="en-US" altLang="en-US" sz="2800" b="1" dirty="0">
                <a:solidFill>
                  <a:srgbClr val="002060"/>
                </a:solidFill>
              </a:rPr>
              <a:t>Special Education: </a:t>
            </a:r>
            <a:r>
              <a:rPr lang="en-US" altLang="en-US" sz="2800" dirty="0">
                <a:solidFill>
                  <a:srgbClr val="002060"/>
                </a:solidFill>
              </a:rPr>
              <a:t>Federal Share at 1/4 of “Full Funding,” Leaving Cost Burden to State and Local Budgets</a:t>
            </a:r>
          </a:p>
        </p:txBody>
      </p:sp>
    </p:spTree>
    <p:extLst>
      <p:ext uri="{BB962C8B-B14F-4D97-AF65-F5344CB8AC3E}">
        <p14:creationId xmlns:p14="http://schemas.microsoft.com/office/powerpoint/2010/main" val="380130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E2FBA-95C9-BD18-81BF-6238D4449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5D48C-897C-71A6-0715-ED1A1540CBC8}"/>
              </a:ext>
            </a:extLst>
          </p:cNvPr>
          <p:cNvSpPr>
            <a:spLocks noGrp="1"/>
          </p:cNvSpPr>
          <p:nvPr>
            <p:ph type="ctrTitle"/>
          </p:nvPr>
        </p:nvSpPr>
        <p:spPr>
          <a:xfrm>
            <a:off x="0" y="-22224"/>
            <a:ext cx="9144000" cy="1244600"/>
          </a:xfrm>
        </p:spPr>
        <p:txBody>
          <a:bodyPr>
            <a:noAutofit/>
          </a:bodyPr>
          <a:lstStyle/>
          <a:p>
            <a:pPr algn="ctr">
              <a:defRPr/>
            </a:pPr>
            <a:r>
              <a:rPr lang="en-US" sz="2800" b="1" dirty="0">
                <a:solidFill>
                  <a:srgbClr val="002060"/>
                </a:solidFill>
                <a:latin typeface="+mn-lt"/>
              </a:rPr>
              <a:t>Maximum Pell Grant Frozen for Four Years, </a:t>
            </a:r>
            <a:br>
              <a:rPr lang="en-US" sz="2800" b="1" dirty="0">
                <a:solidFill>
                  <a:srgbClr val="002060"/>
                </a:solidFill>
                <a:latin typeface="+mn-lt"/>
              </a:rPr>
            </a:br>
            <a:r>
              <a:rPr lang="en-US" sz="2800" b="1" dirty="0">
                <a:solidFill>
                  <a:srgbClr val="002060"/>
                </a:solidFill>
                <a:latin typeface="+mn-lt"/>
              </a:rPr>
              <a:t>Now Covers Less Than 1/3 of Average Cost of College</a:t>
            </a:r>
          </a:p>
        </p:txBody>
      </p:sp>
      <p:sp>
        <p:nvSpPr>
          <p:cNvPr id="71683" name="TextBox 4">
            <a:extLst>
              <a:ext uri="{FF2B5EF4-FFF2-40B4-BE49-F238E27FC236}">
                <a16:creationId xmlns:a16="http://schemas.microsoft.com/office/drawing/2014/main" id="{90B588CD-A3B8-D0ED-B9A9-7432C25E0C5C}"/>
              </a:ext>
            </a:extLst>
          </p:cNvPr>
          <p:cNvSpPr txBox="1">
            <a:spLocks noChangeArrowheads="1"/>
          </p:cNvSpPr>
          <p:nvPr/>
        </p:nvSpPr>
        <p:spPr bwMode="auto">
          <a:xfrm>
            <a:off x="2133600" y="6400800"/>
            <a:ext cx="6089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4061"/>
              </a:buClr>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FontTx/>
              <a:buNone/>
            </a:pPr>
            <a:r>
              <a:rPr lang="en-US" altLang="en-US" sz="1600" dirty="0">
                <a:latin typeface="Arial" panose="020B0604020202020204" pitchFamily="34" charset="0"/>
              </a:rPr>
              <a:t>Source: College Board “Trends in College Pricing 2025” and ED</a:t>
            </a:r>
          </a:p>
        </p:txBody>
      </p:sp>
      <p:graphicFrame>
        <p:nvGraphicFramePr>
          <p:cNvPr id="71684" name="Chart 2">
            <a:extLst>
              <a:ext uri="{FF2B5EF4-FFF2-40B4-BE49-F238E27FC236}">
                <a16:creationId xmlns:a16="http://schemas.microsoft.com/office/drawing/2014/main" id="{B21D111F-E347-BD1E-0105-24A8390A67E4}"/>
              </a:ext>
            </a:extLst>
          </p:cNvPr>
          <p:cNvGraphicFramePr>
            <a:graphicFrameLocks/>
          </p:cNvGraphicFramePr>
          <p:nvPr>
            <p:extLst>
              <p:ext uri="{D42A27DB-BD31-4B8C-83A1-F6EECF244321}">
                <p14:modId xmlns:p14="http://schemas.microsoft.com/office/powerpoint/2010/main" val="3735423434"/>
              </p:ext>
            </p:extLst>
          </p:nvPr>
        </p:nvGraphicFramePr>
        <p:xfrm>
          <a:off x="84137" y="1239838"/>
          <a:ext cx="8715983" cy="5019675"/>
        </p:xfrm>
        <a:graphic>
          <a:graphicData uri="http://schemas.openxmlformats.org/presentationml/2006/ole">
            <mc:AlternateContent xmlns:mc="http://schemas.openxmlformats.org/markup-compatibility/2006">
              <mc:Choice xmlns:v="urn:schemas-microsoft-com:vml" Requires="v">
                <p:oleObj name="Chart" r:id="rId3" imgW="7353234" imgH="5589784" progId="Excel.Chart.8">
                  <p:embed/>
                </p:oleObj>
              </mc:Choice>
              <mc:Fallback>
                <p:oleObj name="Chart" r:id="rId3" imgW="7353234" imgH="5589784" progId="Excel.Chart.8">
                  <p:embed/>
                  <p:pic>
                    <p:nvPicPr>
                      <p:cNvPr id="71684" name="Chart 2">
                        <a:extLst>
                          <a:ext uri="{FF2B5EF4-FFF2-40B4-BE49-F238E27FC236}">
                            <a16:creationId xmlns:a16="http://schemas.microsoft.com/office/drawing/2014/main" id="{B21D111F-E347-BD1E-0105-24A8390A67E4}"/>
                          </a:ext>
                        </a:extLst>
                      </p:cNvPr>
                      <p:cNvPicPr>
                        <a:picLocks noChangeArrowheads="1"/>
                      </p:cNvPicPr>
                      <p:nvPr/>
                    </p:nvPicPr>
                    <p:blipFill>
                      <a:blip r:embed="rId4"/>
                      <a:srcRect/>
                      <a:stretch>
                        <a:fillRect/>
                      </a:stretch>
                    </p:blipFill>
                    <p:spPr bwMode="auto">
                      <a:xfrm>
                        <a:off x="84137" y="1239838"/>
                        <a:ext cx="8715983" cy="5019675"/>
                      </a:xfrm>
                      <a:prstGeom prst="rect">
                        <a:avLst/>
                      </a:prstGeom>
                      <a:noFill/>
                      <a:ln>
                        <a:noFill/>
                      </a:ln>
                    </p:spPr>
                  </p:pic>
                </p:oleObj>
              </mc:Fallback>
            </mc:AlternateContent>
          </a:graphicData>
        </a:graphic>
      </p:graphicFrame>
      <p:pic>
        <p:nvPicPr>
          <p:cNvPr id="71685" name="Picture 4" descr="C:\Users\abernathy\AppData\Local\Microsoft\Windows\INetCache\Content.Outlook\L0E1DYNA\CEF_Logo.jpg">
            <a:extLst>
              <a:ext uri="{FF2B5EF4-FFF2-40B4-BE49-F238E27FC236}">
                <a16:creationId xmlns:a16="http://schemas.microsoft.com/office/drawing/2014/main" id="{282E93A9-46E7-AC2E-60FB-DAF28A2F58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143625"/>
            <a:ext cx="16081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0F5EF88-95D0-26EE-B207-83A4E23DAB1E}"/>
              </a:ext>
            </a:extLst>
          </p:cNvPr>
          <p:cNvSpPr txBox="1"/>
          <p:nvPr/>
        </p:nvSpPr>
        <p:spPr>
          <a:xfrm>
            <a:off x="7848600" y="1676400"/>
            <a:ext cx="1029449" cy="400110"/>
          </a:xfrm>
          <a:prstGeom prst="rect">
            <a:avLst/>
          </a:prstGeom>
          <a:noFill/>
        </p:spPr>
        <p:txBody>
          <a:bodyPr wrap="none" rtlCol="0">
            <a:spAutoFit/>
          </a:bodyPr>
          <a:lstStyle/>
          <a:p>
            <a:r>
              <a:rPr lang="en-US" sz="2000" b="1" dirty="0"/>
              <a:t>$</a:t>
            </a:r>
            <a:r>
              <a:rPr lang="en-US" sz="2000" b="1" dirty="0">
                <a:latin typeface="+mn-lt"/>
              </a:rPr>
              <a:t>25,850</a:t>
            </a:r>
          </a:p>
        </p:txBody>
      </p:sp>
      <p:sp>
        <p:nvSpPr>
          <p:cNvPr id="4" name="TextBox 3">
            <a:extLst>
              <a:ext uri="{FF2B5EF4-FFF2-40B4-BE49-F238E27FC236}">
                <a16:creationId xmlns:a16="http://schemas.microsoft.com/office/drawing/2014/main" id="{5E026277-A6B9-4398-C96F-F6EB84E5A9F7}"/>
              </a:ext>
            </a:extLst>
          </p:cNvPr>
          <p:cNvSpPr txBox="1"/>
          <p:nvPr/>
        </p:nvSpPr>
        <p:spPr>
          <a:xfrm>
            <a:off x="7773447" y="3615102"/>
            <a:ext cx="899605" cy="400110"/>
          </a:xfrm>
          <a:prstGeom prst="rect">
            <a:avLst/>
          </a:prstGeom>
          <a:noFill/>
        </p:spPr>
        <p:txBody>
          <a:bodyPr wrap="none" rtlCol="0">
            <a:spAutoFit/>
          </a:bodyPr>
          <a:lstStyle/>
          <a:p>
            <a:r>
              <a:rPr lang="en-US" sz="2000" b="1" dirty="0"/>
              <a:t>$</a:t>
            </a:r>
            <a:r>
              <a:rPr lang="en-US" sz="2000" b="1" dirty="0">
                <a:latin typeface="+mn-lt"/>
              </a:rPr>
              <a:t>7,395</a:t>
            </a:r>
          </a:p>
        </p:txBody>
      </p:sp>
    </p:spTree>
    <p:extLst>
      <p:ext uri="{BB962C8B-B14F-4D97-AF65-F5344CB8AC3E}">
        <p14:creationId xmlns:p14="http://schemas.microsoft.com/office/powerpoint/2010/main" val="368399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489D5-BFF6-0BDB-42CC-D9D6F681E2F9}"/>
              </a:ext>
            </a:extLst>
          </p:cNvPr>
          <p:cNvPicPr>
            <a:picLocks noChangeAspect="1"/>
          </p:cNvPicPr>
          <p:nvPr/>
        </p:nvPicPr>
        <p:blipFill>
          <a:blip r:embed="rId3"/>
          <a:stretch>
            <a:fillRect/>
          </a:stretch>
        </p:blipFill>
        <p:spPr>
          <a:xfrm>
            <a:off x="58875" y="1246349"/>
            <a:ext cx="9026250" cy="5319391"/>
          </a:xfrm>
          <a:prstGeom prst="rect">
            <a:avLst/>
          </a:prstGeom>
        </p:spPr>
      </p:pic>
      <p:sp>
        <p:nvSpPr>
          <p:cNvPr id="3" name="Text Placeholder 2">
            <a:extLst>
              <a:ext uri="{FF2B5EF4-FFF2-40B4-BE49-F238E27FC236}">
                <a16:creationId xmlns:a16="http://schemas.microsoft.com/office/drawing/2014/main" id="{AC7CADAE-3661-8EBE-17A9-E624B8B2E809}"/>
              </a:ext>
            </a:extLst>
          </p:cNvPr>
          <p:cNvSpPr>
            <a:spLocks noGrp="1"/>
          </p:cNvSpPr>
          <p:nvPr>
            <p:ph type="body" sz="quarter" idx="13"/>
          </p:nvPr>
        </p:nvSpPr>
        <p:spPr>
          <a:xfrm>
            <a:off x="160338" y="0"/>
            <a:ext cx="8839200" cy="1381125"/>
          </a:xfrm>
        </p:spPr>
        <p:txBody>
          <a:bodyPr/>
          <a:lstStyle/>
          <a:p>
            <a:pPr algn="ctr">
              <a:defRPr/>
            </a:pPr>
            <a:r>
              <a:rPr lang="en-US" sz="3400">
                <a:solidFill>
                  <a:srgbClr val="002060"/>
                </a:solidFill>
                <a:latin typeface="+mn-lt"/>
                <a:ea typeface="ＭＳ Ｐゴシック" pitchFamily="34" charset="-128"/>
                <a:cs typeface="Rockwell"/>
              </a:rPr>
              <a:t>One-Third </a:t>
            </a:r>
            <a:r>
              <a:rPr lang="en-US" sz="3400" dirty="0">
                <a:solidFill>
                  <a:srgbClr val="002060"/>
                </a:solidFill>
                <a:latin typeface="+mn-lt"/>
                <a:ea typeface="ＭＳ Ｐゴシック" pitchFamily="34" charset="-128"/>
                <a:cs typeface="Rockwell"/>
              </a:rPr>
              <a:t>of Undergraduates Rely on </a:t>
            </a:r>
          </a:p>
          <a:p>
            <a:pPr algn="ctr">
              <a:defRPr/>
            </a:pPr>
            <a:r>
              <a:rPr lang="en-US" sz="3400" dirty="0">
                <a:solidFill>
                  <a:srgbClr val="002060"/>
                </a:solidFill>
                <a:latin typeface="+mn-lt"/>
                <a:ea typeface="ＭＳ Ｐゴシック" pitchFamily="34" charset="-128"/>
                <a:cs typeface="Rockwell"/>
              </a:rPr>
              <a:t>Pell Grants</a:t>
            </a:r>
          </a:p>
        </p:txBody>
      </p:sp>
      <p:sp>
        <p:nvSpPr>
          <p:cNvPr id="6" name="Rectangle 5">
            <a:extLst>
              <a:ext uri="{FF2B5EF4-FFF2-40B4-BE49-F238E27FC236}">
                <a16:creationId xmlns:a16="http://schemas.microsoft.com/office/drawing/2014/main" id="{904439B5-10CA-F8E5-0F6D-BE6753E9B254}"/>
              </a:ext>
            </a:extLst>
          </p:cNvPr>
          <p:cNvSpPr/>
          <p:nvPr/>
        </p:nvSpPr>
        <p:spPr>
          <a:xfrm>
            <a:off x="1371600" y="6430963"/>
            <a:ext cx="6850063" cy="306387"/>
          </a:xfrm>
          <a:prstGeom prst="rect">
            <a:avLst/>
          </a:prstGeom>
        </p:spPr>
        <p:txBody>
          <a:bodyPr wrap="none">
            <a:spAutoFit/>
          </a:bodyPr>
          <a:lstStyle/>
          <a:p>
            <a:pPr>
              <a:defRPr/>
            </a:pPr>
            <a:r>
              <a:rPr lang="en-US" sz="1400" dirty="0">
                <a:latin typeface="+mn-lt"/>
                <a:ea typeface="Roboto Slab" pitchFamily="2" charset="0"/>
              </a:rPr>
              <a:t>Source: The College Board, Trends in College Pricing and Student Aid 2025, Figure SA- 17A.</a:t>
            </a:r>
          </a:p>
        </p:txBody>
      </p:sp>
    </p:spTree>
  </p:cSld>
  <p:clrMapOvr>
    <a:masterClrMapping/>
  </p:clrMapOvr>
  <p:transition spd="slow">
    <p:push dir="u"/>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b908c6-eeaf-4678-a2b6-ffb9865bb348" xsi:nil="true"/>
    <lcf76f155ced4ddcb4097134ff3c332f xmlns="91628400-6353-4a2a-baac-5d8ccc5f3392">
      <Terms xmlns="http://schemas.microsoft.com/office/infopath/2007/PartnerControls"/>
    </lcf76f155ced4ddcb4097134ff3c332f>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7C2842A6C05044F9CCC01142CCB751F" ma:contentTypeVersion="19" ma:contentTypeDescription="Create a new document." ma:contentTypeScope="" ma:versionID="1bcbdb62ac4caf00cb5759b13b04f878">
  <xsd:schema xmlns:xsd="http://www.w3.org/2001/XMLSchema" xmlns:xs="http://www.w3.org/2001/XMLSchema" xmlns:p="http://schemas.microsoft.com/office/2006/metadata/properties" xmlns:ns2="91628400-6353-4a2a-baac-5d8ccc5f3392" xmlns:ns3="2bb908c6-eeaf-4678-a2b6-ffb9865bb348" targetNamespace="http://schemas.microsoft.com/office/2006/metadata/properties" ma:root="true" ma:fieldsID="d2773ec3496924506e517331981d50c6" ns2:_="" ns3:_="">
    <xsd:import namespace="91628400-6353-4a2a-baac-5d8ccc5f3392"/>
    <xsd:import namespace="2bb908c6-eeaf-4678-a2b6-ffb9865bb3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28400-6353-4a2a-baac-5d8ccc5f33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016ce0-54be-40b7-9684-e9676bc0f3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b908c6-eeaf-4678-a2b6-ffb9865bb34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3f7e1a-60cd-489a-9c19-a6088ae91cfb}" ma:internalName="TaxCatchAll" ma:showField="CatchAllData" ma:web="2bb908c6-eeaf-4678-a2b6-ffb9865bb3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0872CF-0BE6-44E8-87E0-A2B395A2EACA}">
  <ds:schemaRefs>
    <ds:schemaRef ds:uri="http://schemas.microsoft.com/office/2006/metadata/properties"/>
    <ds:schemaRef ds:uri="http://schemas.microsoft.com/office/infopath/2007/PartnerControls"/>
    <ds:schemaRef ds:uri="2bb908c6-eeaf-4678-a2b6-ffb9865bb348"/>
    <ds:schemaRef ds:uri="91628400-6353-4a2a-baac-5d8ccc5f3392"/>
  </ds:schemaRefs>
</ds:datastoreItem>
</file>

<file path=customXml/itemProps2.xml><?xml version="1.0" encoding="utf-8"?>
<ds:datastoreItem xmlns:ds="http://schemas.openxmlformats.org/officeDocument/2006/customXml" ds:itemID="{3588293B-077A-44F0-9412-3E43F6863EF4}">
  <ds:schemaRefs>
    <ds:schemaRef ds:uri="http://schemas.microsoft.com/office/2006/metadata/longProperties"/>
  </ds:schemaRefs>
</ds:datastoreItem>
</file>

<file path=customXml/itemProps3.xml><?xml version="1.0" encoding="utf-8"?>
<ds:datastoreItem xmlns:ds="http://schemas.openxmlformats.org/officeDocument/2006/customXml" ds:itemID="{9E99D552-0EF5-4DF2-82E2-F1324D64527D}">
  <ds:schemaRefs>
    <ds:schemaRef ds:uri="http://schemas.microsoft.com/sharepoint/v3/contenttype/forms"/>
  </ds:schemaRefs>
</ds:datastoreItem>
</file>

<file path=customXml/itemProps4.xml><?xml version="1.0" encoding="utf-8"?>
<ds:datastoreItem xmlns:ds="http://schemas.openxmlformats.org/officeDocument/2006/customXml" ds:itemID="{332FE60C-0084-4B12-9C96-83B40D4D5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28400-6353-4a2a-baac-5d8ccc5f3392"/>
    <ds:schemaRef ds:uri="2bb908c6-eeaf-4678-a2b6-ffb9865bb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95207</TotalTime>
  <Words>507</Words>
  <Application>Microsoft Office PowerPoint</Application>
  <PresentationFormat>On-screen Show (4:3)</PresentationFormat>
  <Paragraphs>94</Paragraphs>
  <Slides>13</Slides>
  <Notes>11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5" baseType="lpstr">
      <vt:lpstr>ＭＳ Ｐゴシック</vt:lpstr>
      <vt:lpstr>Arial</vt:lpstr>
      <vt:lpstr>Calibri</vt:lpstr>
      <vt:lpstr>Helvetica</vt:lpstr>
      <vt:lpstr>Roboto Slab</vt:lpstr>
      <vt:lpstr>Rockwell</vt:lpstr>
      <vt:lpstr>Serifa Std 45 Light</vt:lpstr>
      <vt:lpstr>Tw Cen MT</vt:lpstr>
      <vt:lpstr>2_Office Theme</vt:lpstr>
      <vt:lpstr>Office Theme</vt:lpstr>
      <vt:lpstr>1_Office Theme</vt:lpstr>
      <vt:lpstr>Chart</vt:lpstr>
      <vt:lpstr>President’s FY 2027 Budget Cuts Education:  Funding already failed to keep pace with need or Inflation (Department of Education Discretionary Funding in Billions of Dollars)</vt:lpstr>
      <vt:lpstr>President’s FY 2027 Education Budget Cuts  $14 Billion from Existing Programs</vt:lpstr>
      <vt:lpstr>Pell Grants, Title I, and Special Education Account for Almost 90% of President’s FY 2027 Education Department Request</vt:lpstr>
      <vt:lpstr>Department of Education Funding:  President’s Requested Change and Enacted Change</vt:lpstr>
      <vt:lpstr>Majority of voters want to increase federal education funding</vt:lpstr>
      <vt:lpstr>PowerPoint Presentation</vt:lpstr>
      <vt:lpstr>Special Education: Federal Share at 1/4 of “Full Funding,” Leaving Cost Burden to State and Local Budgets</vt:lpstr>
      <vt:lpstr>Maximum Pell Grant Frozen for Four Years,  Now Covers Less Than 1/3 of Average Cost of College</vt:lpstr>
      <vt:lpstr>PowerPoint Presentation</vt:lpstr>
      <vt:lpstr>Pell Grant Funding Sources:  Discretionary Grant Only </vt:lpstr>
      <vt:lpstr>PowerPoint Presentation</vt:lpstr>
      <vt:lpstr>PowerPoint Presentation</vt:lpstr>
      <vt:lpstr>Education Pays: More Education       Leads to Higher Wages and Employment</vt:lpstr>
    </vt:vector>
  </TitlesOfParts>
  <Company>Raben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 packer</dc:creator>
  <cp:lastModifiedBy>Sarah Abernathy</cp:lastModifiedBy>
  <cp:revision>771</cp:revision>
  <cp:lastPrinted>2018-03-28T18:40:44Z</cp:lastPrinted>
  <dcterms:created xsi:type="dcterms:W3CDTF">2015-02-16T14:34:54Z</dcterms:created>
  <dcterms:modified xsi:type="dcterms:W3CDTF">2026-05-05T20:17:50Z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Sarah Abernathy</vt:lpwstr>
  </property>
  <property fmtid="{D5CDD505-2E9C-101B-9397-08002B2CF9AE}" pid="3" name="Order">
    <vt:lpwstr>275200.000000000</vt:lpwstr>
  </property>
  <property fmtid="{D5CDD505-2E9C-101B-9397-08002B2CF9AE}" pid="4" name="display_urn:schemas-microsoft-com:office:office#Author">
    <vt:lpwstr>Sarah Abernathy</vt:lpwstr>
  </property>
  <property fmtid="{D5CDD505-2E9C-101B-9397-08002B2CF9AE}" pid="5" name="ContentTypeId">
    <vt:lpwstr>0x01010047C2842A6C05044F9CCC01142CCB751F</vt:lpwstr>
  </property>
  <property fmtid="{D5CDD505-2E9C-101B-9397-08002B2CF9AE}" pid="6" name="MediaServiceImageTags">
    <vt:lpwstr/>
  </property>
</Properties>
</file>